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7" r:id="rId10"/>
    <p:sldId id="266" r:id="rId11"/>
    <p:sldId id="269" r:id="rId12"/>
    <p:sldId id="268" r:id="rId13"/>
    <p:sldId id="265" r:id="rId14"/>
    <p:sldId id="270" r:id="rId15"/>
    <p:sldId id="27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t" anchorCtr="0">
            <a:normAutofit/>
          </a:bodyPr>
          <a:lstStyle>
            <a:lvl1pPr algn="ctr">
              <a:defRPr sz="4800" cap="none" baseline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9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9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9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0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58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4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5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4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0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B032662-B3C3-1241-A7F7-96D79DC4E37F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7F1711-C026-234B-89C2-FCED2D50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07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none" baseline="0">
          <a:ln w="3175" cmpd="sng">
            <a:noFill/>
          </a:ln>
          <a:solidFill>
            <a:schemeClr val="accent3">
              <a:lumMod val="20000"/>
              <a:lumOff val="80000"/>
            </a:schemeClr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Franklin Gothic Medium" panose="020B0603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solidFill>
            <a:schemeClr val="accent3">
              <a:lumMod val="20000"/>
              <a:lumOff val="8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none" baseline="0">
          <a:solidFill>
            <a:schemeClr val="accent3">
              <a:lumMod val="20000"/>
              <a:lumOff val="8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Franklin Gothic Book" panose="020B050302010202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none" baseline="0">
          <a:solidFill>
            <a:schemeClr val="accent3">
              <a:lumMod val="20000"/>
              <a:lumOff val="8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Franklin Gothic Book" panose="020B050302010202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none" baseline="0">
          <a:solidFill>
            <a:schemeClr val="accent3">
              <a:lumMod val="20000"/>
              <a:lumOff val="8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Franklin Gothic Book" panose="020B050302010202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none" baseline="0">
          <a:solidFill>
            <a:schemeClr val="accent3">
              <a:lumMod val="20000"/>
              <a:lumOff val="8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chive Wallpapers From William Morris &amp;amp; Co Desktop Background">
            <a:extLst>
              <a:ext uri="{FF2B5EF4-FFF2-40B4-BE49-F238E27FC236}">
                <a16:creationId xmlns:a16="http://schemas.microsoft.com/office/drawing/2014/main" id="{626B4B89-25B4-F042-8EEF-653FFB2C4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F43CE0-065B-654A-8BED-3935955C4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1317173"/>
            <a:ext cx="8676222" cy="3200400"/>
          </a:xfrm>
        </p:spPr>
        <p:txBody>
          <a:bodyPr/>
          <a:lstStyle/>
          <a:p>
            <a:r>
              <a:rPr lang="en-US" dirty="0"/>
              <a:t>Dante Gabriel Rossetti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Christina Rossetti</a:t>
            </a:r>
          </a:p>
        </p:txBody>
      </p:sp>
    </p:spTree>
    <p:extLst>
      <p:ext uri="{BB962C8B-B14F-4D97-AF65-F5344CB8AC3E}">
        <p14:creationId xmlns:p14="http://schemas.microsoft.com/office/powerpoint/2010/main" val="258591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eata Beatrix - Wikipedia">
            <a:extLst>
              <a:ext uri="{FF2B5EF4-FFF2-40B4-BE49-F238E27FC236}">
                <a16:creationId xmlns:a16="http://schemas.microsoft.com/office/drawing/2014/main" id="{5F85942B-EFBB-7A4D-8008-2308F5A00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3132" r="5573" b="3235"/>
          <a:stretch/>
        </p:blipFill>
        <p:spPr bwMode="auto">
          <a:xfrm>
            <a:off x="3966357" y="257298"/>
            <a:ext cx="4259286" cy="65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B2A909-2D15-B148-967A-3D93A1A7F8E1}"/>
              </a:ext>
            </a:extLst>
          </p:cNvPr>
          <p:cNvSpPr txBox="1"/>
          <p:nvPr/>
        </p:nvSpPr>
        <p:spPr>
          <a:xfrm>
            <a:off x="478971" y="1382486"/>
            <a:ext cx="317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Dante Gabriel Rossetti’s </a:t>
            </a:r>
            <a:r>
              <a:rPr lang="en-US" i="1" dirty="0"/>
              <a:t>Beata Beatrix</a:t>
            </a:r>
            <a:r>
              <a:rPr lang="en-US" dirty="0"/>
              <a:t>.  Lizzie Siddall the model.</a:t>
            </a:r>
          </a:p>
        </p:txBody>
      </p:sp>
    </p:spTree>
    <p:extLst>
      <p:ext uri="{BB962C8B-B14F-4D97-AF65-F5344CB8AC3E}">
        <p14:creationId xmlns:p14="http://schemas.microsoft.com/office/powerpoint/2010/main" val="30687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und - Dante Gabriel Rossetti — Google Arts &amp;amp; Culture">
            <a:extLst>
              <a:ext uri="{FF2B5EF4-FFF2-40B4-BE49-F238E27FC236}">
                <a16:creationId xmlns:a16="http://schemas.microsoft.com/office/drawing/2014/main" id="{C5173A5F-9A03-CB40-8D3B-60D7FF2B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78" y="252488"/>
            <a:ext cx="5796643" cy="660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9CABC8-9CC9-3D44-BCD5-6000E7C3FF17}"/>
              </a:ext>
            </a:extLst>
          </p:cNvPr>
          <p:cNvSpPr txBox="1"/>
          <p:nvPr/>
        </p:nvSpPr>
        <p:spPr>
          <a:xfrm>
            <a:off x="272143" y="1469571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Dante Gabriel Rossetti’s </a:t>
            </a:r>
            <a:r>
              <a:rPr lang="en-US" i="1" dirty="0"/>
              <a:t>Found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Fanny Cornforth is the model.</a:t>
            </a:r>
          </a:p>
        </p:txBody>
      </p:sp>
    </p:spTree>
    <p:extLst>
      <p:ext uri="{BB962C8B-B14F-4D97-AF65-F5344CB8AC3E}">
        <p14:creationId xmlns:p14="http://schemas.microsoft.com/office/powerpoint/2010/main" val="4107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dy Lilith - Wikipedia">
            <a:extLst>
              <a:ext uri="{FF2B5EF4-FFF2-40B4-BE49-F238E27FC236}">
                <a16:creationId xmlns:a16="http://schemas.microsoft.com/office/drawing/2014/main" id="{81B50294-247B-BF43-AA3C-60D38482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00" y="0"/>
            <a:ext cx="5818682" cy="67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BD667-1D2A-D943-829D-73177583FA8E}"/>
              </a:ext>
            </a:extLst>
          </p:cNvPr>
          <p:cNvSpPr txBox="1"/>
          <p:nvPr/>
        </p:nvSpPr>
        <p:spPr>
          <a:xfrm>
            <a:off x="250371" y="2623457"/>
            <a:ext cx="3015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Dante Gabriel Rossetti’s </a:t>
            </a:r>
            <a:r>
              <a:rPr lang="en-US" i="1" dirty="0"/>
              <a:t>Lady Lilith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Fanny Cornforth is the model.</a:t>
            </a:r>
          </a:p>
        </p:txBody>
      </p:sp>
    </p:spTree>
    <p:extLst>
      <p:ext uri="{BB962C8B-B14F-4D97-AF65-F5344CB8AC3E}">
        <p14:creationId xmlns:p14="http://schemas.microsoft.com/office/powerpoint/2010/main" val="369281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ata Beatrix&amp;#39;, Dante Gabriel Rossetti, c.1864–70 | Tate">
            <a:extLst>
              <a:ext uri="{FF2B5EF4-FFF2-40B4-BE49-F238E27FC236}">
                <a16:creationId xmlns:a16="http://schemas.microsoft.com/office/drawing/2014/main" id="{3DE4CFE4-910E-6C46-99D8-9620D7DBF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0"/>
            <a:ext cx="3060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0CC07-AB08-424E-8819-B299D20B62BA}"/>
              </a:ext>
            </a:extLst>
          </p:cNvPr>
          <p:cNvSpPr txBox="1"/>
          <p:nvPr/>
        </p:nvSpPr>
        <p:spPr>
          <a:xfrm>
            <a:off x="335643" y="1752601"/>
            <a:ext cx="306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Dante Gabriel Rossetti’s </a:t>
            </a:r>
            <a:r>
              <a:rPr lang="en-US" i="1" dirty="0"/>
              <a:t>Proserpine</a:t>
            </a:r>
            <a:r>
              <a:rPr lang="en-US" dirty="0"/>
              <a:t>. 1874.</a:t>
            </a:r>
          </a:p>
          <a:p>
            <a:endParaRPr lang="en-US" dirty="0"/>
          </a:p>
          <a:p>
            <a:r>
              <a:rPr lang="en-US" dirty="0"/>
              <a:t>Jane Morris is the model.</a:t>
            </a:r>
          </a:p>
        </p:txBody>
      </p:sp>
    </p:spTree>
    <p:extLst>
      <p:ext uri="{BB962C8B-B14F-4D97-AF65-F5344CB8AC3E}">
        <p14:creationId xmlns:p14="http://schemas.microsoft.com/office/powerpoint/2010/main" val="255209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starte Syriaca by Dante Gabriel Rossetti via DailyArt mobile app">
            <a:extLst>
              <a:ext uri="{FF2B5EF4-FFF2-40B4-BE49-F238E27FC236}">
                <a16:creationId xmlns:a16="http://schemas.microsoft.com/office/drawing/2014/main" id="{2671B3C9-977F-F24A-B68D-0F637A87A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0"/>
            <a:ext cx="4137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E7DCB1-69C6-6B43-9056-E376583B7E4B}"/>
              </a:ext>
            </a:extLst>
          </p:cNvPr>
          <p:cNvSpPr txBox="1"/>
          <p:nvPr/>
        </p:nvSpPr>
        <p:spPr>
          <a:xfrm>
            <a:off x="533401" y="849086"/>
            <a:ext cx="3156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Dante Gabriel Rossetti’s </a:t>
            </a:r>
            <a:r>
              <a:rPr lang="en-US" i="1" dirty="0"/>
              <a:t>Astarte </a:t>
            </a:r>
            <a:r>
              <a:rPr lang="en-US" i="1" dirty="0" err="1"/>
              <a:t>Syriaca</a:t>
            </a:r>
            <a:r>
              <a:rPr lang="en-US" dirty="0"/>
              <a:t>.</a:t>
            </a:r>
          </a:p>
          <a:p>
            <a:r>
              <a:rPr lang="en-US" dirty="0"/>
              <a:t>(1877). </a:t>
            </a:r>
          </a:p>
          <a:p>
            <a:endParaRPr lang="en-US" dirty="0"/>
          </a:p>
          <a:p>
            <a:r>
              <a:rPr lang="en-US" dirty="0"/>
              <a:t>Jane Morris is the model.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ane Morris, English Artists, Model Biography, Life of Jane Morris">
            <a:extLst>
              <a:ext uri="{FF2B5EF4-FFF2-40B4-BE49-F238E27FC236}">
                <a16:creationId xmlns:a16="http://schemas.microsoft.com/office/drawing/2014/main" id="{CB9313F5-4AB5-3A4C-9A0B-1F0C8B63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32" y="300841"/>
            <a:ext cx="330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Jane Morris (née Burden) photo by John Robert Parsons, July 1865,... |  Download Scientific Diagram">
            <a:extLst>
              <a:ext uri="{FF2B5EF4-FFF2-40B4-BE49-F238E27FC236}">
                <a16:creationId xmlns:a16="http://schemas.microsoft.com/office/drawing/2014/main" id="{A49DB52F-0934-8A4D-AF07-388A3919F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87" y="0"/>
            <a:ext cx="5422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0875C3-275C-3B47-A67B-10FB03650B13}"/>
              </a:ext>
            </a:extLst>
          </p:cNvPr>
          <p:cNvSpPr/>
          <p:nvPr/>
        </p:nvSpPr>
        <p:spPr>
          <a:xfrm>
            <a:off x="1272638" y="5508608"/>
            <a:ext cx="4706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" panose="02000000000000000000" pitchFamily="2" charset="0"/>
              </a:rPr>
              <a:t>Jane Morris (1865). </a:t>
            </a:r>
          </a:p>
          <a:p>
            <a:endParaRPr lang="en-US" dirty="0">
              <a:latin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</a:rPr>
              <a:t>Photograph  by John Robert Parsons.</a:t>
            </a:r>
            <a:endParaRPr lang="en-US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0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ante Gabriel Rossetti, The Blessed Damozel (1877) | COVE">
            <a:extLst>
              <a:ext uri="{FF2B5EF4-FFF2-40B4-BE49-F238E27FC236}">
                <a16:creationId xmlns:a16="http://schemas.microsoft.com/office/drawing/2014/main" id="{0C36A7A1-0A1A-AB4E-A684-E430E09B1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0"/>
            <a:ext cx="4278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FA526-DE2A-1440-969B-06A2DC004D9B}"/>
              </a:ext>
            </a:extLst>
          </p:cNvPr>
          <p:cNvSpPr txBox="1"/>
          <p:nvPr/>
        </p:nvSpPr>
        <p:spPr>
          <a:xfrm>
            <a:off x="359229" y="2558143"/>
            <a:ext cx="3189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Dante Gabriel Rossetti’s </a:t>
            </a:r>
            <a:r>
              <a:rPr lang="en-US" i="1" dirty="0"/>
              <a:t>The Blessed </a:t>
            </a:r>
            <a:r>
              <a:rPr lang="en-US" i="1" dirty="0" err="1"/>
              <a:t>Damozel</a:t>
            </a:r>
            <a:r>
              <a:rPr lang="en-US" dirty="0"/>
              <a:t>.</a:t>
            </a:r>
          </a:p>
          <a:p>
            <a:r>
              <a:rPr lang="en-US" dirty="0"/>
              <a:t>(1877).  </a:t>
            </a:r>
          </a:p>
          <a:p>
            <a:endParaRPr lang="en-US" dirty="0"/>
          </a:p>
          <a:p>
            <a:r>
              <a:rPr lang="en-US" dirty="0"/>
              <a:t>Alex Wilding is the model.</a:t>
            </a:r>
          </a:p>
        </p:txBody>
      </p:sp>
    </p:spTree>
    <p:extLst>
      <p:ext uri="{BB962C8B-B14F-4D97-AF65-F5344CB8AC3E}">
        <p14:creationId xmlns:p14="http://schemas.microsoft.com/office/powerpoint/2010/main" val="99652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wis Carroll Photographs the Rossetti Family | COVE">
            <a:extLst>
              <a:ext uri="{FF2B5EF4-FFF2-40B4-BE49-F238E27FC236}">
                <a16:creationId xmlns:a16="http://schemas.microsoft.com/office/drawing/2014/main" id="{955D7D6F-241E-164F-9406-4045A4BA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71" y="781792"/>
            <a:ext cx="7233216" cy="57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C5A0AD-D665-2B44-9BE9-B67444F37214}"/>
              </a:ext>
            </a:extLst>
          </p:cNvPr>
          <p:cNvSpPr txBox="1"/>
          <p:nvPr/>
        </p:nvSpPr>
        <p:spPr>
          <a:xfrm>
            <a:off x="533400" y="1447800"/>
            <a:ext cx="1839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Rossetti family. Photograph by Lewis Carroll.</a:t>
            </a:r>
          </a:p>
        </p:txBody>
      </p:sp>
    </p:spTree>
    <p:extLst>
      <p:ext uri="{BB962C8B-B14F-4D97-AF65-F5344CB8AC3E}">
        <p14:creationId xmlns:p14="http://schemas.microsoft.com/office/powerpoint/2010/main" val="171286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.A.H.! (Gardner&amp;#39;s Annotations Hyperlinked) – The Dormouse and Dante  Gabriel Rossetti&amp;#39;s Wombat – Lewis Carroll Society of North America">
            <a:extLst>
              <a:ext uri="{FF2B5EF4-FFF2-40B4-BE49-F238E27FC236}">
                <a16:creationId xmlns:a16="http://schemas.microsoft.com/office/drawing/2014/main" id="{0E02B429-12D5-1849-92E5-1BCC13B1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22" y="195943"/>
            <a:ext cx="4768759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F95801-ED59-DD4F-BD32-909DACB75AB0}"/>
              </a:ext>
            </a:extLst>
          </p:cNvPr>
          <p:cNvSpPr txBox="1"/>
          <p:nvPr/>
        </p:nvSpPr>
        <p:spPr>
          <a:xfrm>
            <a:off x="239486" y="1458685"/>
            <a:ext cx="355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Dante Gabriel Rossetti. Photograph by Lewis Carroll.</a:t>
            </a:r>
          </a:p>
        </p:txBody>
      </p:sp>
    </p:spTree>
    <p:extLst>
      <p:ext uri="{BB962C8B-B14F-4D97-AF65-F5344CB8AC3E}">
        <p14:creationId xmlns:p14="http://schemas.microsoft.com/office/powerpoint/2010/main" val="392984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daughter&amp;#39;s tribute to her mother: Christina Rossetti in her own words to  her mother Frances Rossetti (nee Polidori)">
            <a:extLst>
              <a:ext uri="{FF2B5EF4-FFF2-40B4-BE49-F238E27FC236}">
                <a16:creationId xmlns:a16="http://schemas.microsoft.com/office/drawing/2014/main" id="{D67455A7-ACEB-7448-B413-E1DEE104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81000"/>
            <a:ext cx="4368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8DEC9C-38A4-2843-8CDC-99CA11CB81C7}"/>
              </a:ext>
            </a:extLst>
          </p:cNvPr>
          <p:cNvSpPr txBox="1"/>
          <p:nvPr/>
        </p:nvSpPr>
        <p:spPr>
          <a:xfrm>
            <a:off x="217714" y="2035630"/>
            <a:ext cx="337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Christina Rossetti and her mother. Photograph by Lewis Carroll.</a:t>
            </a:r>
          </a:p>
        </p:txBody>
      </p:sp>
    </p:spTree>
    <p:extLst>
      <p:ext uri="{BB962C8B-B14F-4D97-AF65-F5344CB8AC3E}">
        <p14:creationId xmlns:p14="http://schemas.microsoft.com/office/powerpoint/2010/main" val="165421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introduction to &amp;#39;Goblin Market&amp;#39; - The British Library">
            <a:extLst>
              <a:ext uri="{FF2B5EF4-FFF2-40B4-BE49-F238E27FC236}">
                <a16:creationId xmlns:a16="http://schemas.microsoft.com/office/drawing/2014/main" id="{E3B7C749-2F10-2945-B55A-0204B4A1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39" y="522515"/>
            <a:ext cx="8732322" cy="49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13CE9-A680-4447-B7F7-A153CC83C697}"/>
              </a:ext>
            </a:extLst>
          </p:cNvPr>
          <p:cNvSpPr txBox="1"/>
          <p:nvPr/>
        </p:nvSpPr>
        <p:spPr>
          <a:xfrm>
            <a:off x="2624447" y="5617028"/>
            <a:ext cx="475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Christina Rossetti’s </a:t>
            </a:r>
            <a:r>
              <a:rPr lang="en-US" i="1" dirty="0"/>
              <a:t>Goblin Market</a:t>
            </a:r>
            <a:r>
              <a:rPr lang="en-US" dirty="0"/>
              <a:t>. Illustrated by Dante Gabriel Rossetti.</a:t>
            </a:r>
          </a:p>
        </p:txBody>
      </p:sp>
    </p:spTree>
    <p:extLst>
      <p:ext uri="{BB962C8B-B14F-4D97-AF65-F5344CB8AC3E}">
        <p14:creationId xmlns:p14="http://schemas.microsoft.com/office/powerpoint/2010/main" val="329798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oblin Market, Christina Rossetti - UI Victorian Wiki - UIowa Wiki">
            <a:extLst>
              <a:ext uri="{FF2B5EF4-FFF2-40B4-BE49-F238E27FC236}">
                <a16:creationId xmlns:a16="http://schemas.microsoft.com/office/drawing/2014/main" id="{03A49E13-062B-A74E-9659-253359A1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53307"/>
            <a:ext cx="6350000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B654D-D9EE-8840-A420-2F9B66181D2B}"/>
              </a:ext>
            </a:extLst>
          </p:cNvPr>
          <p:cNvSpPr txBox="1"/>
          <p:nvPr/>
        </p:nvSpPr>
        <p:spPr>
          <a:xfrm>
            <a:off x="2920999" y="5987144"/>
            <a:ext cx="610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Christina Rossetti’s </a:t>
            </a:r>
            <a:r>
              <a:rPr lang="en-US" i="1" dirty="0"/>
              <a:t>Goblin Market</a:t>
            </a:r>
            <a:r>
              <a:rPr lang="en-US" dirty="0"/>
              <a:t>. (page 6). Illustrated by Dante Gabriel Rossetti.</a:t>
            </a:r>
          </a:p>
        </p:txBody>
      </p:sp>
    </p:spTree>
    <p:extLst>
      <p:ext uri="{BB962C8B-B14F-4D97-AF65-F5344CB8AC3E}">
        <p14:creationId xmlns:p14="http://schemas.microsoft.com/office/powerpoint/2010/main" val="302833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Girlhood of Mary Virgin&amp;#39;, Dante Gabriel Rossetti, 1848–9 | Tate">
            <a:extLst>
              <a:ext uri="{FF2B5EF4-FFF2-40B4-BE49-F238E27FC236}">
                <a16:creationId xmlns:a16="http://schemas.microsoft.com/office/drawing/2014/main" id="{FCC2B4E9-FBAC-034A-B8C2-B9E153E33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0"/>
            <a:ext cx="5367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1ADD56-88DA-DB49-B273-148F63C62642}"/>
              </a:ext>
            </a:extLst>
          </p:cNvPr>
          <p:cNvSpPr txBox="1"/>
          <p:nvPr/>
        </p:nvSpPr>
        <p:spPr>
          <a:xfrm>
            <a:off x="174171" y="25146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Dante Gabriel Rossetti’s </a:t>
            </a:r>
            <a:r>
              <a:rPr lang="en-US" i="1" dirty="0"/>
              <a:t>The Girlhood of the Virgin Mary</a:t>
            </a:r>
            <a:r>
              <a:rPr lang="en-US" dirty="0"/>
              <a:t> (1848-9). </a:t>
            </a:r>
          </a:p>
          <a:p>
            <a:endParaRPr lang="en-US" dirty="0"/>
          </a:p>
          <a:p>
            <a:r>
              <a:rPr lang="en-US" dirty="0"/>
              <a:t>Christina Rossetti is the model.</a:t>
            </a:r>
          </a:p>
        </p:txBody>
      </p:sp>
    </p:spTree>
    <p:extLst>
      <p:ext uri="{BB962C8B-B14F-4D97-AF65-F5344CB8AC3E}">
        <p14:creationId xmlns:p14="http://schemas.microsoft.com/office/powerpoint/2010/main" val="90244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Annunciation, 1850 Painting by Dante Gabriel Rossetti">
            <a:extLst>
              <a:ext uri="{FF2B5EF4-FFF2-40B4-BE49-F238E27FC236}">
                <a16:creationId xmlns:a16="http://schemas.microsoft.com/office/drawing/2014/main" id="{2DD4984F-4F50-2644-A9BF-5E305A16E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0"/>
            <a:ext cx="389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2C362E-E78C-6A40-A3B6-D2590A0250E5}"/>
              </a:ext>
            </a:extLst>
          </p:cNvPr>
          <p:cNvSpPr txBox="1"/>
          <p:nvPr/>
        </p:nvSpPr>
        <p:spPr>
          <a:xfrm>
            <a:off x="642257" y="2667000"/>
            <a:ext cx="2718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Dante Gabriel Rossetti’s </a:t>
            </a:r>
            <a:r>
              <a:rPr lang="en-US" i="1" dirty="0"/>
              <a:t>The Annunciation </a:t>
            </a:r>
            <a:r>
              <a:rPr lang="en-US" dirty="0"/>
              <a:t>(1850).</a:t>
            </a:r>
          </a:p>
          <a:p>
            <a:endParaRPr lang="en-US" dirty="0"/>
          </a:p>
          <a:p>
            <a:r>
              <a:rPr lang="en-US" dirty="0"/>
              <a:t>Christina Rossetti is the model.</a:t>
            </a:r>
          </a:p>
        </p:txBody>
      </p:sp>
    </p:spTree>
    <p:extLst>
      <p:ext uri="{BB962C8B-B14F-4D97-AF65-F5344CB8AC3E}">
        <p14:creationId xmlns:p14="http://schemas.microsoft.com/office/powerpoint/2010/main" val="386201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The Story Behind &amp;#39;Ophelia,&amp;#39; a Treasured Pre-Raphaelite Painting">
            <a:extLst>
              <a:ext uri="{FF2B5EF4-FFF2-40B4-BE49-F238E27FC236}">
                <a16:creationId xmlns:a16="http://schemas.microsoft.com/office/drawing/2014/main" id="{0882C266-BA29-C044-B702-974384A6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4" y="228600"/>
            <a:ext cx="11530375" cy="605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953226-A572-BA49-8441-ACAF33C30DF8}"/>
              </a:ext>
            </a:extLst>
          </p:cNvPr>
          <p:cNvSpPr txBox="1"/>
          <p:nvPr/>
        </p:nvSpPr>
        <p:spPr>
          <a:xfrm>
            <a:off x="2416629" y="6282047"/>
            <a:ext cx="817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Everett Millais’s </a:t>
            </a:r>
            <a:r>
              <a:rPr lang="en-US" i="1" dirty="0"/>
              <a:t>Ophelia</a:t>
            </a:r>
            <a:r>
              <a:rPr lang="en-US" dirty="0"/>
              <a:t>. Lizzie Siddall is the model.</a:t>
            </a:r>
          </a:p>
        </p:txBody>
      </p:sp>
    </p:spTree>
    <p:extLst>
      <p:ext uri="{BB962C8B-B14F-4D97-AF65-F5344CB8AC3E}">
        <p14:creationId xmlns:p14="http://schemas.microsoft.com/office/powerpoint/2010/main" val="3797771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{A5E336D8-E3F3-6C44-85E3-D86F7A437057}tf10001063</Template>
  <TotalTime>259</TotalTime>
  <Words>195</Words>
  <Application>Microsoft Macintosh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Century Gothic</vt:lpstr>
      <vt:lpstr>Franklin Gothic Book</vt:lpstr>
      <vt:lpstr>Franklin Gothic Medium</vt:lpstr>
      <vt:lpstr>Roboto</vt:lpstr>
      <vt:lpstr>Mesh</vt:lpstr>
      <vt:lpstr>Dante Gabriel Rossetti and  Christina Rossetti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Dante Gabriel Rossetti and  Christina Rossetti</dc:title>
  <dc:creator>Jodie Slothower</dc:creator>
  <cp:lastModifiedBy>Jodie Slothower</cp:lastModifiedBy>
  <cp:revision>6</cp:revision>
  <dcterms:created xsi:type="dcterms:W3CDTF">2021-10-25T14:11:07Z</dcterms:created>
  <dcterms:modified xsi:type="dcterms:W3CDTF">2021-10-26T13:34:51Z</dcterms:modified>
</cp:coreProperties>
</file>