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 id="2147483700" r:id="rId2"/>
  </p:sldMasterIdLst>
  <p:sldIdLst>
    <p:sldId id="256" r:id="rId3"/>
    <p:sldId id="257" r:id="rId4"/>
    <p:sldId id="258" r:id="rId5"/>
    <p:sldId id="259" r:id="rId6"/>
    <p:sldId id="260" r:id="rId7"/>
    <p:sldId id="262" r:id="rId8"/>
    <p:sldId id="263" r:id="rId9"/>
    <p:sldId id="264"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p:restoredTop sz="94602"/>
  </p:normalViewPr>
  <p:slideViewPr>
    <p:cSldViewPr snapToGrid="0" snapToObjects="1">
      <p:cViewPr varScale="1">
        <p:scale>
          <a:sx n="111" d="100"/>
          <a:sy n="111" d="100"/>
        </p:scale>
        <p:origin x="11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838200" y="1122363"/>
            <a:ext cx="9829800" cy="2387600"/>
          </a:xfrm>
        </p:spPr>
        <p:txBody>
          <a:bodyPr anchor="b">
            <a:normAutofit/>
          </a:bodyPr>
          <a:lstStyle>
            <a:lvl1pPr algn="l">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838200" y="3602038"/>
            <a:ext cx="98298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838200" y="136525"/>
            <a:ext cx="2743200" cy="365125"/>
          </a:xfrm>
        </p:spPr>
        <p:txBody>
          <a:bodyPr/>
          <a:lstStyle>
            <a:lvl1pPr algn="l">
              <a:defRPr/>
            </a:lvl1pPr>
          </a:lstStyle>
          <a:p>
            <a:fld id="{9549D6DC-E1CB-4874-BF52-C3407230D20E}" type="datetime1">
              <a:rPr lang="en-US" smtClean="0"/>
              <a:t>9/30/21</a:t>
            </a:fld>
            <a:endParaRPr lang="en-US"/>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838200"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71407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F7701D81-C4B9-4A87-89A7-22E29E6C9200}" type="datetime1">
              <a:rPr lang="en-US" smtClean="0"/>
              <a:t>9/30/21</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425504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8724900" y="731520"/>
            <a:ext cx="2628900" cy="53780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838200" y="731520"/>
            <a:ext cx="7734300"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EE307718-69F7-427E-95A3-C1246AF46913}" type="datetime1">
              <a:rPr lang="en-US" smtClean="0"/>
              <a:t>9/30/21</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88659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9/30/21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94566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9/30/21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25011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9/30/21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82537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9/30/21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94891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9/30/21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74562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9/30/21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25839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9/30/21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64465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9/30/21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7289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p:txBody>
          <a:bodyPr/>
          <a:lstStyle/>
          <a:p>
            <a:fld id="{48913E51-B7F7-4C24-B8E3-5471755DC0E0}" type="datetime1">
              <a:rPr lang="en-US" smtClean="0"/>
              <a:t>9/30/21</a:t>
            </a:fld>
            <a:endParaRPr lang="en-US"/>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570755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9/30/21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50786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9/30/21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24952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9/30/21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48569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9/30/21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1720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DA91A59F-D956-4598-A3C1-AE72A5387751}" type="datetime1">
              <a:rPr lang="en-US" smtClean="0"/>
              <a:t>9/30/21</a:t>
            </a:fld>
            <a:endParaRPr lang="en-US" dirty="0"/>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339828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838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6172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D70BBD69-7BD3-4731-8064-242619E92CBE}" type="datetime1">
              <a:rPr lang="en-US" smtClean="0"/>
              <a:t>9/30/21</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12466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839788" y="73152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839788" y="2149131"/>
            <a:ext cx="5157787"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839788" y="2910625"/>
            <a:ext cx="5157787"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6172200" y="2149131"/>
            <a:ext cx="5183188"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6172200" y="2910625"/>
            <a:ext cx="5183188"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38BD77D9-239F-488B-9358-023C46BC7084}" type="datetime1">
              <a:rPr lang="en-US" smtClean="0"/>
              <a:t>9/30/21</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74711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838200" y="731520"/>
            <a:ext cx="105156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1EE61C24-7140-4FDE-92F3-654C6E2D3C1C}" type="datetime1">
              <a:rPr lang="en-US" smtClean="0"/>
              <a:t>9/30/21</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26407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DC4D6ACF-ECB9-4B5F-A429-08B8AC75E8EF}" type="datetime1">
              <a:rPr lang="en-US" smtClean="0"/>
              <a:t>9/30/21</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030981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839788" y="731520"/>
            <a:ext cx="3932237" cy="2346326"/>
          </a:xfrm>
        </p:spPr>
        <p:txBody>
          <a:bodyPr anchor="b">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731521"/>
            <a:ext cx="6172200" cy="512953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839788" y="3429000"/>
            <a:ext cx="3932237"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788B429B-EE2A-486A-BDB9-0C848B4FAFDD}" type="datetime1">
              <a:rPr lang="en-US" smtClean="0"/>
              <a:t>9/30/21</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93313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839788" y="731520"/>
            <a:ext cx="3932237" cy="2341564"/>
          </a:xfrm>
        </p:spPr>
        <p:txBody>
          <a:bodyPr anchor="b">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687257"/>
            <a:ext cx="6172200" cy="517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839788"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8DA5FE4A-CB8D-40AB-BFFC-AAF37EA071CB}" type="datetime1">
              <a:rPr lang="en-US" smtClean="0"/>
              <a:t>9/30/21</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28289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p:nvPr/>
        </p:nvGrpSpPr>
        <p:grpSpPr>
          <a:xfrm>
            <a:off x="572" y="-1"/>
            <a:ext cx="12192000" cy="6857996"/>
            <a:chOff x="572" y="-1"/>
            <a:chExt cx="12192000" cy="6857996"/>
          </a:xfrm>
        </p:grpSpPr>
        <p:cxnSp>
          <p:nvCxnSpPr>
            <p:cNvPr id="9" name="Straight Connector 8">
              <a:extLst>
                <a:ext uri="{FF2B5EF4-FFF2-40B4-BE49-F238E27FC236}">
                  <a16:creationId xmlns:a16="http://schemas.microsoft.com/office/drawing/2014/main" id="{D3DD55E4-EA4F-4874-8B5B-6E0EAF4BBFC4}"/>
                </a:ext>
              </a:extLst>
            </p:cNvPr>
            <p:cNvCxnSpPr>
              <a:cxnSpLocks/>
            </p:cNvCxnSpPr>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950BAF-7673-4138-AEA2-DE7D368CC357}"/>
                </a:ext>
              </a:extLst>
            </p:cNvPr>
            <p:cNvCxnSpPr>
              <a:cxnSpLocks/>
            </p:cNvCxnSpPr>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3E2B5-EA1C-415A-941A-843C7EA148E1}"/>
                </a:ext>
              </a:extLst>
            </p:cNvPr>
            <p:cNvCxnSpPr>
              <a:cxnSpLocks/>
            </p:cNvCxnSpPr>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7FA3A6-E398-4576-B6B8-3328028D84B2}"/>
                </a:ext>
              </a:extLst>
            </p:cNvPr>
            <p:cNvCxnSpPr>
              <a:cxnSpLocks/>
            </p:cNvCxnSpPr>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EFB597D7-65E0-476A-B9EB-3AA6ED33884C}"/>
                </a:ext>
              </a:extLst>
            </p:cNvPr>
            <p:cNvSpPr/>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4" name="Graphic 33">
              <a:extLst>
                <a:ext uri="{FF2B5EF4-FFF2-40B4-BE49-F238E27FC236}">
                  <a16:creationId xmlns:a16="http://schemas.microsoft.com/office/drawing/2014/main" id="{11AA060A-BE0E-4687-8F9E-0E2955D9796D}"/>
                </a:ext>
              </a:extLst>
            </p:cNvPr>
            <p:cNvSpPr/>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838200" y="72732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838200" y="2189408"/>
            <a:ext cx="10515600" cy="38217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838200" y="136525"/>
            <a:ext cx="2743200"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fld id="{C0517C94-3B1E-4991-BED3-41F8B0158A00}" type="datetime1">
              <a:rPr lang="en-US" smtClean="0"/>
              <a:t>9/30/21</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838200" y="6356350"/>
            <a:ext cx="3450659"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endParaRPr lang="en-US" dirty="0"/>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563467" y="3246434"/>
            <a:ext cx="628533" cy="365125"/>
          </a:xfrm>
          <a:prstGeom prst="rect">
            <a:avLst/>
          </a:prstGeom>
        </p:spPr>
        <p:txBody>
          <a:bodyPr vert="horz" lIns="91440" tIns="45720" rIns="91440" bIns="45720" rtlCol="0" anchor="ctr"/>
          <a:lstStyle>
            <a:lvl1pPr algn="ctr">
              <a:defRPr sz="1100" cap="all" spc="150" baseline="0">
                <a:solidFill>
                  <a:schemeClr val="tx2">
                    <a:lumMod val="60000"/>
                    <a:lumOff val="40000"/>
                  </a:schemeClr>
                </a:solidFill>
              </a:defRPr>
            </a:lvl1p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5609575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9/30/21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76624253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688" r:id="rId5"/>
    <p:sldLayoutId id="2147483689" r:id="rId6"/>
    <p:sldLayoutId id="2147483695" r:id="rId7"/>
    <p:sldLayoutId id="2147483690" r:id="rId8"/>
    <p:sldLayoutId id="2147483691" r:id="rId9"/>
    <p:sldLayoutId id="2147483692" r:id="rId10"/>
    <p:sldLayoutId id="2147483693" r:id="rId11"/>
    <p:sldLayoutId id="2147483694"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gLWZrY-ZaA0?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LWZrY-ZaA0&amp;t=3s" TargetMode="External"/><Relationship Id="rId2" Type="http://schemas.openxmlformats.org/officeDocument/2006/relationships/hyperlink" Target="https://www.vam.ac.uk/articles/the-story-of-circus#slideshow=58613815&amp;slide=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5">
            <a:extLst>
              <a:ext uri="{FF2B5EF4-FFF2-40B4-BE49-F238E27FC236}">
                <a16:creationId xmlns:a16="http://schemas.microsoft.com/office/drawing/2014/main" id="{A38827F1-3359-44F6-9009-43AE2B17F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17AFAD67-5350-4773-886F-D6DD7E66D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6ED64A-13A7-4272-A368-BF404C8F2523}"/>
              </a:ext>
            </a:extLst>
          </p:cNvPr>
          <p:cNvPicPr>
            <a:picLocks noChangeAspect="1"/>
          </p:cNvPicPr>
          <p:nvPr/>
        </p:nvPicPr>
        <p:blipFill rotWithShape="1">
          <a:blip r:embed="rId2">
            <a:alphaModFix amt="40000"/>
          </a:blip>
          <a:srcRect t="28882" r="-1" b="14853"/>
          <a:stretch/>
        </p:blipFill>
        <p:spPr>
          <a:xfrm>
            <a:off x="20" y="10"/>
            <a:ext cx="12188932" cy="6857990"/>
          </a:xfrm>
          <a:prstGeom prst="rect">
            <a:avLst/>
          </a:prstGeom>
          <a:ln w="12700">
            <a:noFill/>
          </a:ln>
        </p:spPr>
      </p:pic>
      <p:grpSp>
        <p:nvGrpSpPr>
          <p:cNvPr id="20" name="Group 19">
            <a:extLst>
              <a:ext uri="{FF2B5EF4-FFF2-40B4-BE49-F238E27FC236}">
                <a16:creationId xmlns:a16="http://schemas.microsoft.com/office/drawing/2014/main" id="{654AC0FE-C43D-49AC-9730-284354DEC8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8366" y="87"/>
            <a:ext cx="10933011" cy="6864297"/>
            <a:chOff x="628366" y="87"/>
            <a:chExt cx="10933011" cy="6864297"/>
          </a:xfrm>
        </p:grpSpPr>
        <p:cxnSp>
          <p:nvCxnSpPr>
            <p:cNvPr id="21" name="Straight Connector 20">
              <a:extLst>
                <a:ext uri="{FF2B5EF4-FFF2-40B4-BE49-F238E27FC236}">
                  <a16:creationId xmlns:a16="http://schemas.microsoft.com/office/drawing/2014/main" id="{246F6FE9-8F24-4E96-8FA6-DABE61A20C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282750" y="3429044"/>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C5E755-8FD9-4EBF-978B-015F9339F3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6688336" y="3429043"/>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C7F63B7-3E85-42EC-8447-F6699247EC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8366" y="3413532"/>
              <a:ext cx="258581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Graphic 11">
              <a:extLst>
                <a:ext uri="{FF2B5EF4-FFF2-40B4-BE49-F238E27FC236}">
                  <a16:creationId xmlns:a16="http://schemas.microsoft.com/office/drawing/2014/main" id="{AFDFA9EA-AAC0-416F-A0E9-ACD410E9D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2063" y="702002"/>
              <a:ext cx="5759819" cy="6155995"/>
            </a:xfrm>
            <a:custGeom>
              <a:avLst/>
              <a:gdLst>
                <a:gd name="connsiteX0" fmla="*/ 0 w 4320540"/>
                <a:gd name="connsiteY0" fmla="*/ 4617720 h 4617719"/>
                <a:gd name="connsiteX1" fmla="*/ 0 w 4320540"/>
                <a:gd name="connsiteY1" fmla="*/ 4268439 h 4617719"/>
                <a:gd name="connsiteX2" fmla="*/ 0 w 4320540"/>
                <a:gd name="connsiteY2" fmla="*/ 2052352 h 4617719"/>
                <a:gd name="connsiteX3" fmla="*/ 2160270 w 4320540"/>
                <a:gd name="connsiteY3" fmla="*/ 0 h 4617719"/>
                <a:gd name="connsiteX4" fmla="*/ 2160270 w 4320540"/>
                <a:gd name="connsiteY4" fmla="*/ 0 h 4617719"/>
                <a:gd name="connsiteX5" fmla="*/ 4320540 w 4320540"/>
                <a:gd name="connsiteY5" fmla="*/ 2052352 h 4617719"/>
                <a:gd name="connsiteX6" fmla="*/ 4320540 w 4320540"/>
                <a:gd name="connsiteY6" fmla="*/ 2782443 h 4617719"/>
                <a:gd name="connsiteX7" fmla="*/ 4320540 w 4320540"/>
                <a:gd name="connsiteY7" fmla="*/ 4617720 h 461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540" h="4617719">
                  <a:moveTo>
                    <a:pt x="0" y="4617720"/>
                  </a:moveTo>
                  <a:lnTo>
                    <a:pt x="0" y="4268439"/>
                  </a:lnTo>
                  <a:lnTo>
                    <a:pt x="0" y="2052352"/>
                  </a:lnTo>
                  <a:cubicBezTo>
                    <a:pt x="0" y="918877"/>
                    <a:pt x="967169" y="0"/>
                    <a:pt x="2160270" y="0"/>
                  </a:cubicBezTo>
                  <a:lnTo>
                    <a:pt x="2160270" y="0"/>
                  </a:lnTo>
                  <a:cubicBezTo>
                    <a:pt x="3353372" y="0"/>
                    <a:pt x="4320540" y="918877"/>
                    <a:pt x="4320540" y="2052352"/>
                  </a:cubicBezTo>
                  <a:lnTo>
                    <a:pt x="4320540" y="2782443"/>
                  </a:lnTo>
                  <a:lnTo>
                    <a:pt x="4320540" y="4617720"/>
                  </a:lnTo>
                </a:path>
              </a:pathLst>
            </a:custGeom>
            <a:noFill/>
            <a:ln w="12700" cap="flat">
              <a:solidFill>
                <a:schemeClr val="accent4"/>
              </a:solid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C4EF7E7E-9948-4D78-BE70-F624A62D85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974010" y="3413529"/>
              <a:ext cx="258736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975AAAB-9AEC-496F-94E4-CE5330CB49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2421" y="3431507"/>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5BF383-42C5-4FE4-894A-17B84AF224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6164"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B8B23BC-10D7-C24F-AF01-7AD175995802}"/>
              </a:ext>
            </a:extLst>
          </p:cNvPr>
          <p:cNvSpPr>
            <a:spLocks noGrp="1"/>
          </p:cNvSpPr>
          <p:nvPr>
            <p:ph type="ctrTitle"/>
          </p:nvPr>
        </p:nvSpPr>
        <p:spPr>
          <a:xfrm>
            <a:off x="3454838" y="2228851"/>
            <a:ext cx="5248275" cy="1914516"/>
          </a:xfrm>
        </p:spPr>
        <p:txBody>
          <a:bodyPr anchor="t">
            <a:normAutofit/>
          </a:bodyPr>
          <a:lstStyle/>
          <a:p>
            <a:pPr algn="ctr"/>
            <a:r>
              <a:rPr lang="en-US" dirty="0">
                <a:solidFill>
                  <a:srgbClr val="FFFFFF"/>
                </a:solidFill>
              </a:rPr>
              <a:t>The Victorian Circus</a:t>
            </a:r>
          </a:p>
        </p:txBody>
      </p:sp>
      <p:sp>
        <p:nvSpPr>
          <p:cNvPr id="3" name="Subtitle 2">
            <a:extLst>
              <a:ext uri="{FF2B5EF4-FFF2-40B4-BE49-F238E27FC236}">
                <a16:creationId xmlns:a16="http://schemas.microsoft.com/office/drawing/2014/main" id="{483EEF95-F386-C54B-B315-F998187F5AA8}"/>
              </a:ext>
            </a:extLst>
          </p:cNvPr>
          <p:cNvSpPr>
            <a:spLocks noGrp="1"/>
          </p:cNvSpPr>
          <p:nvPr>
            <p:ph type="subTitle" idx="1"/>
          </p:nvPr>
        </p:nvSpPr>
        <p:spPr>
          <a:xfrm>
            <a:off x="3281617" y="4143367"/>
            <a:ext cx="5692393" cy="1628780"/>
          </a:xfrm>
        </p:spPr>
        <p:txBody>
          <a:bodyPr anchor="ctr">
            <a:normAutofit/>
          </a:bodyPr>
          <a:lstStyle/>
          <a:p>
            <a:pPr algn="ctr">
              <a:lnSpc>
                <a:spcPct val="100000"/>
              </a:lnSpc>
            </a:pPr>
            <a:r>
              <a:rPr lang="en-US" dirty="0">
                <a:solidFill>
                  <a:srgbClr val="FFFFFF"/>
                </a:solidFill>
              </a:rPr>
              <a:t>Ellen </a:t>
            </a:r>
            <a:r>
              <a:rPr lang="en-US" dirty="0" err="1">
                <a:solidFill>
                  <a:srgbClr val="FFFFFF"/>
                </a:solidFill>
              </a:rPr>
              <a:t>Sundermeier</a:t>
            </a:r>
            <a:endParaRPr lang="en-US" dirty="0">
              <a:solidFill>
                <a:srgbClr val="FFFFFF"/>
              </a:solidFill>
            </a:endParaRPr>
          </a:p>
          <a:p>
            <a:pPr algn="ctr">
              <a:lnSpc>
                <a:spcPct val="100000"/>
              </a:lnSpc>
            </a:pPr>
            <a:r>
              <a:rPr lang="en-US" dirty="0">
                <a:solidFill>
                  <a:srgbClr val="FFFFFF"/>
                </a:solidFill>
              </a:rPr>
              <a:t>ENG 470</a:t>
            </a:r>
          </a:p>
          <a:p>
            <a:pPr algn="ctr">
              <a:lnSpc>
                <a:spcPct val="100000"/>
              </a:lnSpc>
            </a:pPr>
            <a:r>
              <a:rPr lang="en-US" dirty="0">
                <a:solidFill>
                  <a:srgbClr val="FFFFFF"/>
                </a:solidFill>
              </a:rPr>
              <a:t>September 15, 2021</a:t>
            </a:r>
          </a:p>
        </p:txBody>
      </p:sp>
    </p:spTree>
    <p:extLst>
      <p:ext uri="{BB962C8B-B14F-4D97-AF65-F5344CB8AC3E}">
        <p14:creationId xmlns:p14="http://schemas.microsoft.com/office/powerpoint/2010/main" val="35418092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2976-78F8-AE47-99A1-EEEFD8EF5846}"/>
              </a:ext>
            </a:extLst>
          </p:cNvPr>
          <p:cNvSpPr>
            <a:spLocks noGrp="1"/>
          </p:cNvSpPr>
          <p:nvPr>
            <p:ph type="title"/>
          </p:nvPr>
        </p:nvSpPr>
        <p:spPr/>
        <p:txBody>
          <a:bodyPr/>
          <a:lstStyle/>
          <a:p>
            <a:r>
              <a:rPr lang="en-US" dirty="0"/>
              <a:t>A Brief Overview</a:t>
            </a:r>
          </a:p>
        </p:txBody>
      </p:sp>
      <p:sp>
        <p:nvSpPr>
          <p:cNvPr id="3" name="Content Placeholder 2">
            <a:extLst>
              <a:ext uri="{FF2B5EF4-FFF2-40B4-BE49-F238E27FC236}">
                <a16:creationId xmlns:a16="http://schemas.microsoft.com/office/drawing/2014/main" id="{D1E4325E-E224-734D-9C76-BDDC4478534F}"/>
              </a:ext>
            </a:extLst>
          </p:cNvPr>
          <p:cNvSpPr>
            <a:spLocks noGrp="1"/>
          </p:cNvSpPr>
          <p:nvPr>
            <p:ph idx="1"/>
          </p:nvPr>
        </p:nvSpPr>
        <p:spPr>
          <a:xfrm>
            <a:off x="838201" y="1903228"/>
            <a:ext cx="5477540" cy="4107958"/>
          </a:xfrm>
        </p:spPr>
        <p:txBody>
          <a:bodyPr>
            <a:normAutofit/>
          </a:bodyPr>
          <a:lstStyle/>
          <a:p>
            <a:r>
              <a:rPr lang="en-US" dirty="0"/>
              <a:t>Victorian circus featured the body in terms of skill rather than abnormalities.</a:t>
            </a:r>
          </a:p>
          <a:p>
            <a:r>
              <a:rPr lang="en-US" dirty="0"/>
              <a:t>Appeal to the senses meant that it was appropriate for a wide range of classes, regions, and ages.</a:t>
            </a:r>
          </a:p>
          <a:p>
            <a:r>
              <a:rPr lang="en-US" dirty="0"/>
              <a:t>Trick riding was “the chief feature of the program” for much of the period (</a:t>
            </a:r>
            <a:r>
              <a:rPr lang="en-US" dirty="0" err="1"/>
              <a:t>Assael</a:t>
            </a:r>
            <a:r>
              <a:rPr lang="en-US" dirty="0"/>
              <a:t> 3). </a:t>
            </a:r>
          </a:p>
          <a:p>
            <a:r>
              <a:rPr lang="en-US" dirty="0"/>
              <a:t>Organization of the circus into one program performed in a tent or amphitheater as a commercial enterprise happened in late 18</a:t>
            </a:r>
            <a:r>
              <a:rPr lang="en-US" baseline="30000" dirty="0"/>
              <a:t>th</a:t>
            </a:r>
            <a:r>
              <a:rPr lang="en-US" dirty="0"/>
              <a:t> to early 19</a:t>
            </a:r>
            <a:r>
              <a:rPr lang="en-US" baseline="30000" dirty="0"/>
              <a:t>th</a:t>
            </a:r>
            <a:r>
              <a:rPr lang="en-US" dirty="0"/>
              <a:t> centuries.</a:t>
            </a:r>
          </a:p>
          <a:p>
            <a:endParaRPr lang="en-US" dirty="0"/>
          </a:p>
        </p:txBody>
      </p:sp>
      <p:pic>
        <p:nvPicPr>
          <p:cNvPr id="5" name="Picture 4" descr="A picture containing text, newspaper&#10;&#10;Description automatically generated">
            <a:extLst>
              <a:ext uri="{FF2B5EF4-FFF2-40B4-BE49-F238E27FC236}">
                <a16:creationId xmlns:a16="http://schemas.microsoft.com/office/drawing/2014/main" id="{E38B2F40-E7CB-B948-B849-8ED3464D5E69}"/>
              </a:ext>
            </a:extLst>
          </p:cNvPr>
          <p:cNvPicPr>
            <a:picLocks noChangeAspect="1"/>
          </p:cNvPicPr>
          <p:nvPr/>
        </p:nvPicPr>
        <p:blipFill>
          <a:blip r:embed="rId2"/>
          <a:stretch>
            <a:fillRect/>
          </a:stretch>
        </p:blipFill>
        <p:spPr>
          <a:xfrm>
            <a:off x="7329489" y="536030"/>
            <a:ext cx="4024310" cy="5740930"/>
          </a:xfrm>
          <a:prstGeom prst="rect">
            <a:avLst/>
          </a:prstGeom>
        </p:spPr>
      </p:pic>
      <p:sp>
        <p:nvSpPr>
          <p:cNvPr id="6" name="TextBox 5">
            <a:extLst>
              <a:ext uri="{FF2B5EF4-FFF2-40B4-BE49-F238E27FC236}">
                <a16:creationId xmlns:a16="http://schemas.microsoft.com/office/drawing/2014/main" id="{36979105-E38A-074F-B27A-7514FEF2ACB8}"/>
              </a:ext>
            </a:extLst>
          </p:cNvPr>
          <p:cNvSpPr txBox="1"/>
          <p:nvPr/>
        </p:nvSpPr>
        <p:spPr>
          <a:xfrm>
            <a:off x="7813964" y="6414655"/>
            <a:ext cx="3539835" cy="369332"/>
          </a:xfrm>
          <a:prstGeom prst="rect">
            <a:avLst/>
          </a:prstGeom>
          <a:noFill/>
        </p:spPr>
        <p:txBody>
          <a:bodyPr wrap="square" rtlCol="0">
            <a:spAutoFit/>
          </a:bodyPr>
          <a:lstStyle/>
          <a:p>
            <a:pPr algn="r"/>
            <a:r>
              <a:rPr lang="en-US" dirty="0"/>
              <a:t>1854 Circus Poster</a:t>
            </a:r>
          </a:p>
        </p:txBody>
      </p:sp>
    </p:spTree>
    <p:extLst>
      <p:ext uri="{BB962C8B-B14F-4D97-AF65-F5344CB8AC3E}">
        <p14:creationId xmlns:p14="http://schemas.microsoft.com/office/powerpoint/2010/main" val="162114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5" name="Rectangle 7">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9">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4E94C6EB-0BD0-4926-909B-CE0EFF459E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7" y="-1"/>
            <a:ext cx="12195239" cy="6857996"/>
            <a:chOff x="1667" y="-1"/>
            <a:chExt cx="12195239" cy="6857996"/>
          </a:xfrm>
        </p:grpSpPr>
        <p:cxnSp>
          <p:nvCxnSpPr>
            <p:cNvPr id="57" name="Straight Connector 12">
              <a:extLst>
                <a:ext uri="{FF2B5EF4-FFF2-40B4-BE49-F238E27FC236}">
                  <a16:creationId xmlns:a16="http://schemas.microsoft.com/office/drawing/2014/main" id="{FD8D9AC5-1A8B-4F43-99E1-1D51CFFCF1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49B524-B22D-40A1-81F7-459441A7E2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06"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CCE87E-3564-469A-9A46-F794A0F940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C96A98-5EF6-4542-9FA4-86B1D2651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Graphic 33">
              <a:extLst>
                <a:ext uri="{FF2B5EF4-FFF2-40B4-BE49-F238E27FC236}">
                  <a16:creationId xmlns:a16="http://schemas.microsoft.com/office/drawing/2014/main" id="{3BF088B1-D6D6-4925-9B48-5098FF09D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8" name="Graphic 33">
              <a:extLst>
                <a:ext uri="{FF2B5EF4-FFF2-40B4-BE49-F238E27FC236}">
                  <a16:creationId xmlns:a16="http://schemas.microsoft.com/office/drawing/2014/main" id="{6FA7DFD7-863A-4016-A231-DCB28B20D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AA800F87-8175-924F-9231-BAB8E7B69BC4}"/>
              </a:ext>
            </a:extLst>
          </p:cNvPr>
          <p:cNvSpPr>
            <a:spLocks noGrp="1"/>
          </p:cNvSpPr>
          <p:nvPr>
            <p:ph type="title"/>
          </p:nvPr>
        </p:nvSpPr>
        <p:spPr>
          <a:xfrm>
            <a:off x="838200" y="827728"/>
            <a:ext cx="8648158" cy="1203092"/>
          </a:xfrm>
        </p:spPr>
        <p:txBody>
          <a:bodyPr>
            <a:normAutofit/>
          </a:bodyPr>
          <a:lstStyle/>
          <a:p>
            <a:r>
              <a:rPr lang="en-US" dirty="0"/>
              <a:t>Victorian Circus History</a:t>
            </a:r>
          </a:p>
        </p:txBody>
      </p:sp>
      <p:sp>
        <p:nvSpPr>
          <p:cNvPr id="3" name="Content Placeholder 2">
            <a:extLst>
              <a:ext uri="{FF2B5EF4-FFF2-40B4-BE49-F238E27FC236}">
                <a16:creationId xmlns:a16="http://schemas.microsoft.com/office/drawing/2014/main" id="{64D1147A-F055-C548-A4A3-39FB7A3F1FC8}"/>
              </a:ext>
            </a:extLst>
          </p:cNvPr>
          <p:cNvSpPr>
            <a:spLocks noGrp="1"/>
          </p:cNvSpPr>
          <p:nvPr>
            <p:ph idx="1"/>
          </p:nvPr>
        </p:nvSpPr>
        <p:spPr>
          <a:xfrm>
            <a:off x="838200" y="2115880"/>
            <a:ext cx="9749580" cy="3748892"/>
          </a:xfrm>
        </p:spPr>
        <p:txBody>
          <a:bodyPr>
            <a:normAutofit/>
          </a:bodyPr>
          <a:lstStyle/>
          <a:p>
            <a:r>
              <a:rPr lang="en-US" sz="2800" dirty="0"/>
              <a:t>1768-1820: Astley’s Amphitheater in Lambeth</a:t>
            </a:r>
          </a:p>
          <a:p>
            <a:r>
              <a:rPr lang="en-US" sz="2800" dirty="0"/>
              <a:t>1820-1860: Grand equestrian dramas with 20-30 horses</a:t>
            </a:r>
          </a:p>
          <a:p>
            <a:r>
              <a:rPr lang="en-US" sz="2800" dirty="0"/>
              <a:t>1860-1880: Variety acts began to overshadow equestrian dramas</a:t>
            </a:r>
          </a:p>
          <a:p>
            <a:r>
              <a:rPr lang="en-US" sz="2800" dirty="0"/>
              <a:t>1880-1900: Increases in size and capital, introduction of wild animals</a:t>
            </a:r>
          </a:p>
        </p:txBody>
      </p:sp>
    </p:spTree>
    <p:extLst>
      <p:ext uri="{BB962C8B-B14F-4D97-AF65-F5344CB8AC3E}">
        <p14:creationId xmlns:p14="http://schemas.microsoft.com/office/powerpoint/2010/main" val="149599145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F080B5-4C62-304D-AC59-5CF79ABA3DB1}"/>
              </a:ext>
            </a:extLst>
          </p:cNvPr>
          <p:cNvSpPr>
            <a:spLocks noGrp="1"/>
          </p:cNvSpPr>
          <p:nvPr>
            <p:ph type="title"/>
          </p:nvPr>
        </p:nvSpPr>
        <p:spPr>
          <a:xfrm>
            <a:off x="838201" y="581337"/>
            <a:ext cx="5716712" cy="929262"/>
          </a:xfrm>
        </p:spPr>
        <p:txBody>
          <a:bodyPr anchor="b">
            <a:normAutofit/>
          </a:bodyPr>
          <a:lstStyle/>
          <a:p>
            <a:r>
              <a:rPr lang="en-US" dirty="0"/>
              <a:t>Philip Astley</a:t>
            </a:r>
          </a:p>
        </p:txBody>
      </p:sp>
      <p:sp>
        <p:nvSpPr>
          <p:cNvPr id="3" name="Content Placeholder 2">
            <a:extLst>
              <a:ext uri="{FF2B5EF4-FFF2-40B4-BE49-F238E27FC236}">
                <a16:creationId xmlns:a16="http://schemas.microsoft.com/office/drawing/2014/main" id="{B4B68DEF-3D96-9249-97B9-F0B5FE91062F}"/>
              </a:ext>
            </a:extLst>
          </p:cNvPr>
          <p:cNvSpPr>
            <a:spLocks noGrp="1"/>
          </p:cNvSpPr>
          <p:nvPr>
            <p:ph idx="1"/>
          </p:nvPr>
        </p:nvSpPr>
        <p:spPr>
          <a:xfrm>
            <a:off x="838201" y="1684422"/>
            <a:ext cx="5716712" cy="4345864"/>
          </a:xfrm>
        </p:spPr>
        <p:txBody>
          <a:bodyPr>
            <a:normAutofit fontScale="92500"/>
          </a:bodyPr>
          <a:lstStyle/>
          <a:p>
            <a:r>
              <a:rPr lang="en-US" sz="2400" dirty="0"/>
              <a:t>Credited as the “father of the modern circus”</a:t>
            </a:r>
          </a:p>
          <a:p>
            <a:r>
              <a:rPr lang="en-US" sz="2400" dirty="0"/>
              <a:t>Distinguished himself in his army days with his remarkable skill in horse training and riding</a:t>
            </a:r>
          </a:p>
          <a:p>
            <a:r>
              <a:rPr lang="en-US" sz="2400" dirty="0"/>
              <a:t>Started a circus in London in 1768 </a:t>
            </a:r>
          </a:p>
          <a:p>
            <a:r>
              <a:rPr lang="en-US" sz="2400" dirty="0"/>
              <a:t>Used trick riding, educated horses, and clown pantomimes to draw crowds</a:t>
            </a:r>
          </a:p>
          <a:p>
            <a:r>
              <a:rPr lang="en-US" sz="2400" dirty="0"/>
              <a:t>Spent  the next 46 years developing equestrian entertainment</a:t>
            </a:r>
          </a:p>
        </p:txBody>
      </p:sp>
      <p:grpSp>
        <p:nvGrpSpPr>
          <p:cNvPr id="12" name="Group 11">
            <a:extLst>
              <a:ext uri="{FF2B5EF4-FFF2-40B4-BE49-F238E27FC236}">
                <a16:creationId xmlns:a16="http://schemas.microsoft.com/office/drawing/2014/main" id="{1630E0A4-B4A9-466C-A9CA-2F7FAAB73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53" cy="6864437"/>
            <a:chOff x="7433816" y="-6437"/>
            <a:chExt cx="4133553" cy="6864437"/>
          </a:xfrm>
        </p:grpSpPr>
        <p:cxnSp>
          <p:nvCxnSpPr>
            <p:cNvPr id="13" name="Straight Connector 12">
              <a:extLst>
                <a:ext uri="{FF2B5EF4-FFF2-40B4-BE49-F238E27FC236}">
                  <a16:creationId xmlns:a16="http://schemas.microsoft.com/office/drawing/2014/main" id="{6D1A7D90-D071-42CE-8999-521FE5EB0C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3435437"/>
              <a:ext cx="55597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88BA3207-8B24-423E-876F-EED4F64F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7990199" y="840583"/>
              <a:ext cx="3021199" cy="5189709"/>
            </a:xfrm>
            <a:custGeom>
              <a:avLst/>
              <a:gdLst>
                <a:gd name="connsiteX0" fmla="*/ 1700213 w 3400426"/>
                <a:gd name="connsiteY0" fmla="*/ 5841130 h 5841130"/>
                <a:gd name="connsiteX1" fmla="*/ 0 w 3400426"/>
                <a:gd name="connsiteY1" fmla="*/ 4140917 h 5841130"/>
                <a:gd name="connsiteX2" fmla="*/ 0 w 3400426"/>
                <a:gd name="connsiteY2" fmla="*/ 3536080 h 5841130"/>
                <a:gd name="connsiteX3" fmla="*/ 0 w 3400426"/>
                <a:gd name="connsiteY3" fmla="*/ 3536080 h 5841130"/>
                <a:gd name="connsiteX4" fmla="*/ 0 w 3400426"/>
                <a:gd name="connsiteY4" fmla="*/ 1700213 h 5841130"/>
                <a:gd name="connsiteX5" fmla="*/ 1700213 w 3400426"/>
                <a:gd name="connsiteY5" fmla="*/ 0 h 5841130"/>
                <a:gd name="connsiteX6" fmla="*/ 3400426 w 3400426"/>
                <a:gd name="connsiteY6" fmla="*/ 1700213 h 5841130"/>
                <a:gd name="connsiteX7" fmla="*/ 3400426 w 3400426"/>
                <a:gd name="connsiteY7" fmla="*/ 2305050 h 5841130"/>
                <a:gd name="connsiteX8" fmla="*/ 3400426 w 3400426"/>
                <a:gd name="connsiteY8" fmla="*/ 2305050 h 5841130"/>
                <a:gd name="connsiteX9" fmla="*/ 3400426 w 3400426"/>
                <a:gd name="connsiteY9" fmla="*/ 4140917 h 5841130"/>
                <a:gd name="connsiteX10" fmla="*/ 1700213 w 3400426"/>
                <a:gd name="connsiteY10" fmla="*/ 5841130 h 584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00426" h="5841130">
                  <a:moveTo>
                    <a:pt x="1700213" y="5841130"/>
                  </a:moveTo>
                  <a:cubicBezTo>
                    <a:pt x="761211" y="5841130"/>
                    <a:pt x="0" y="5079919"/>
                    <a:pt x="0" y="4140917"/>
                  </a:cubicBezTo>
                  <a:lnTo>
                    <a:pt x="0" y="3536080"/>
                  </a:lnTo>
                  <a:lnTo>
                    <a:pt x="0" y="3536080"/>
                  </a:lnTo>
                  <a:lnTo>
                    <a:pt x="0" y="1700213"/>
                  </a:lnTo>
                  <a:cubicBezTo>
                    <a:pt x="0" y="761211"/>
                    <a:pt x="761211" y="0"/>
                    <a:pt x="1700213" y="0"/>
                  </a:cubicBezTo>
                  <a:cubicBezTo>
                    <a:pt x="2639215" y="0"/>
                    <a:pt x="3400426" y="761211"/>
                    <a:pt x="3400426" y="1700213"/>
                  </a:cubicBezTo>
                  <a:lnTo>
                    <a:pt x="3400426" y="2305050"/>
                  </a:lnTo>
                  <a:lnTo>
                    <a:pt x="3400426" y="2305050"/>
                  </a:lnTo>
                  <a:lnTo>
                    <a:pt x="3400426" y="4140917"/>
                  </a:lnTo>
                  <a:cubicBezTo>
                    <a:pt x="3400426" y="5079919"/>
                    <a:pt x="2639215" y="5841130"/>
                    <a:pt x="1700213" y="5841130"/>
                  </a:cubicBezTo>
                  <a:close/>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5" name="Straight Connector 14">
              <a:extLst>
                <a:ext uri="{FF2B5EF4-FFF2-40B4-BE49-F238E27FC236}">
                  <a16:creationId xmlns:a16="http://schemas.microsoft.com/office/drawing/2014/main" id="{E36E21C5-DC18-4475-9613-1AF97FC0CA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498849"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498F04-5415-4A8B-A069-CF07486ECF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11398" y="3435437"/>
              <a:ext cx="55597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Graphic 8">
              <a:extLst>
                <a:ext uri="{FF2B5EF4-FFF2-40B4-BE49-F238E27FC236}">
                  <a16:creationId xmlns:a16="http://schemas.microsoft.com/office/drawing/2014/main" id="{7536A5CA-5F9D-44C7-87C6-A12CF740D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3982" y="0"/>
              <a:ext cx="3021199" cy="1510599"/>
            </a:xfrm>
            <a:custGeom>
              <a:avLst/>
              <a:gdLst>
                <a:gd name="connsiteX0" fmla="*/ 4467225 w 4467225"/>
                <a:gd name="connsiteY0" fmla="*/ 0 h 2233612"/>
                <a:gd name="connsiteX1" fmla="*/ 2233613 w 4467225"/>
                <a:gd name="connsiteY1" fmla="*/ 2233613 h 2233612"/>
                <a:gd name="connsiteX2" fmla="*/ 0 w 4467225"/>
                <a:gd name="connsiteY2" fmla="*/ 0 h 2233612"/>
              </a:gdLst>
              <a:ahLst/>
              <a:cxnLst>
                <a:cxn ang="0">
                  <a:pos x="connsiteX0" y="connsiteY0"/>
                </a:cxn>
                <a:cxn ang="0">
                  <a:pos x="connsiteX1" y="connsiteY1"/>
                </a:cxn>
                <a:cxn ang="0">
                  <a:pos x="connsiteX2" y="connsiteY2"/>
                </a:cxn>
              </a:cxnLst>
              <a:rect l="l" t="t" r="r" b="b"/>
              <a:pathLst>
                <a:path w="4467225" h="2233612">
                  <a:moveTo>
                    <a:pt x="4467225" y="0"/>
                  </a:moveTo>
                  <a:cubicBezTo>
                    <a:pt x="4467225" y="1233583"/>
                    <a:pt x="3467195" y="2233613"/>
                    <a:pt x="2233613" y="2233613"/>
                  </a:cubicBezTo>
                  <a:cubicBezTo>
                    <a:pt x="1000030" y="2233613"/>
                    <a:pt x="0" y="1233583"/>
                    <a:pt x="0" y="0"/>
                  </a:cubicBezTo>
                </a:path>
              </a:pathLst>
            </a:custGeom>
            <a:noFill/>
            <a:ln w="12700" cap="flat">
              <a:solidFill>
                <a:schemeClr val="accent4"/>
              </a:solidFill>
              <a:prstDash val="solid"/>
              <a:miter/>
            </a:ln>
          </p:spPr>
          <p:txBody>
            <a:bodyPr rtlCol="0" anchor="ctr"/>
            <a:lstStyle/>
            <a:p>
              <a:endParaRPr lang="en-US"/>
            </a:p>
          </p:txBody>
        </p:sp>
        <p:sp>
          <p:nvSpPr>
            <p:cNvPr id="18" name="Graphic 8">
              <a:extLst>
                <a:ext uri="{FF2B5EF4-FFF2-40B4-BE49-F238E27FC236}">
                  <a16:creationId xmlns:a16="http://schemas.microsoft.com/office/drawing/2014/main" id="{BE6FB307-61DF-42E4-ACB8-4E47813A81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7985885" y="5347397"/>
              <a:ext cx="3021199" cy="1510599"/>
            </a:xfrm>
            <a:custGeom>
              <a:avLst/>
              <a:gdLst>
                <a:gd name="connsiteX0" fmla="*/ 4467225 w 4467225"/>
                <a:gd name="connsiteY0" fmla="*/ 0 h 2233612"/>
                <a:gd name="connsiteX1" fmla="*/ 2233613 w 4467225"/>
                <a:gd name="connsiteY1" fmla="*/ 2233613 h 2233612"/>
                <a:gd name="connsiteX2" fmla="*/ 0 w 4467225"/>
                <a:gd name="connsiteY2" fmla="*/ 0 h 2233612"/>
              </a:gdLst>
              <a:ahLst/>
              <a:cxnLst>
                <a:cxn ang="0">
                  <a:pos x="connsiteX0" y="connsiteY0"/>
                </a:cxn>
                <a:cxn ang="0">
                  <a:pos x="connsiteX1" y="connsiteY1"/>
                </a:cxn>
                <a:cxn ang="0">
                  <a:pos x="connsiteX2" y="connsiteY2"/>
                </a:cxn>
              </a:cxnLst>
              <a:rect l="l" t="t" r="r" b="b"/>
              <a:pathLst>
                <a:path w="4467225" h="2233612">
                  <a:moveTo>
                    <a:pt x="4467225" y="0"/>
                  </a:moveTo>
                  <a:cubicBezTo>
                    <a:pt x="4467225" y="1233583"/>
                    <a:pt x="3467195" y="2233613"/>
                    <a:pt x="2233613" y="2233613"/>
                  </a:cubicBezTo>
                  <a:cubicBezTo>
                    <a:pt x="1000030" y="2233613"/>
                    <a:pt x="0" y="1233583"/>
                    <a:pt x="0" y="0"/>
                  </a:cubicBezTo>
                </a:path>
              </a:pathLst>
            </a:custGeom>
            <a:noFill/>
            <a:ln w="12700" cap="flat">
              <a:solidFill>
                <a:schemeClr val="accent4"/>
              </a:solid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E7C9104A-0B2E-42A7-8F27-CCEFDBA900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7C0EC34-7095-4362-AA58-F572131373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C19E597-F67B-455A-9D77-8B564DC5DB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FF4279-F451-4DED-87EB-1899D7E4EB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1026" name="Picture 2">
            <a:extLst>
              <a:ext uri="{FF2B5EF4-FFF2-40B4-BE49-F238E27FC236}">
                <a16:creationId xmlns:a16="http://schemas.microsoft.com/office/drawing/2014/main" id="{87A948A3-3E8D-F14B-87D8-77408E163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740" y="800114"/>
            <a:ext cx="4064000" cy="5473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D1E4E0-DC76-3E45-8FAA-6C5EE2BB3023}"/>
              </a:ext>
            </a:extLst>
          </p:cNvPr>
          <p:cNvSpPr txBox="1"/>
          <p:nvPr/>
        </p:nvSpPr>
        <p:spPr>
          <a:xfrm>
            <a:off x="7894804" y="6503580"/>
            <a:ext cx="3662380" cy="369332"/>
          </a:xfrm>
          <a:prstGeom prst="rect">
            <a:avLst/>
          </a:prstGeom>
          <a:noFill/>
        </p:spPr>
        <p:txBody>
          <a:bodyPr wrap="square" rtlCol="0">
            <a:spAutoFit/>
          </a:bodyPr>
          <a:lstStyle/>
          <a:p>
            <a:pPr algn="r"/>
            <a:r>
              <a:rPr lang="en-US" dirty="0"/>
              <a:t>Print of Philip Astley, 1800</a:t>
            </a:r>
          </a:p>
        </p:txBody>
      </p:sp>
    </p:spTree>
    <p:extLst>
      <p:ext uri="{BB962C8B-B14F-4D97-AF65-F5344CB8AC3E}">
        <p14:creationId xmlns:p14="http://schemas.microsoft.com/office/powerpoint/2010/main" val="3172874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72">
            <a:extLst>
              <a:ext uri="{FF2B5EF4-FFF2-40B4-BE49-F238E27FC236}">
                <a16:creationId xmlns:a16="http://schemas.microsoft.com/office/drawing/2014/main" id="{F06127CE-6F15-49AE-9751-398F3AC6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E022A7-FD6F-034F-8C14-2265C6F2FB21}"/>
              </a:ext>
            </a:extLst>
          </p:cNvPr>
          <p:cNvSpPr>
            <a:spLocks noGrp="1"/>
          </p:cNvSpPr>
          <p:nvPr>
            <p:ph type="title"/>
          </p:nvPr>
        </p:nvSpPr>
        <p:spPr>
          <a:xfrm>
            <a:off x="838200" y="565603"/>
            <a:ext cx="3918652" cy="1526433"/>
          </a:xfrm>
        </p:spPr>
        <p:txBody>
          <a:bodyPr anchor="b">
            <a:normAutofit/>
          </a:bodyPr>
          <a:lstStyle/>
          <a:p>
            <a:r>
              <a:rPr lang="en-US" dirty="0"/>
              <a:t>1772 Circus Advertisement </a:t>
            </a:r>
          </a:p>
        </p:txBody>
      </p:sp>
      <p:sp>
        <p:nvSpPr>
          <p:cNvPr id="3" name="Content Placeholder 2">
            <a:extLst>
              <a:ext uri="{FF2B5EF4-FFF2-40B4-BE49-F238E27FC236}">
                <a16:creationId xmlns:a16="http://schemas.microsoft.com/office/drawing/2014/main" id="{F78E09C2-ADE1-DE4A-BB87-8468840BCC28}"/>
              </a:ext>
            </a:extLst>
          </p:cNvPr>
          <p:cNvSpPr>
            <a:spLocks noGrp="1"/>
          </p:cNvSpPr>
          <p:nvPr>
            <p:ph idx="1"/>
          </p:nvPr>
        </p:nvSpPr>
        <p:spPr>
          <a:xfrm>
            <a:off x="838200" y="2098471"/>
            <a:ext cx="3918652" cy="4164172"/>
          </a:xfrm>
        </p:spPr>
        <p:txBody>
          <a:bodyPr>
            <a:normAutofit fontScale="92500"/>
          </a:bodyPr>
          <a:lstStyle/>
          <a:p>
            <a:pPr marL="0" indent="0">
              <a:lnSpc>
                <a:spcPct val="100000"/>
              </a:lnSpc>
              <a:buNone/>
            </a:pPr>
            <a:r>
              <a:rPr lang="en-US" sz="1600" dirty="0"/>
              <a:t>“Horsemanship and New Feats of Activity. This and every evening at six, Mr. and Mrs. Astley, Mrs. Griffiths, </a:t>
            </a:r>
            <a:r>
              <a:rPr lang="en-US" sz="1600" dirty="0" err="1"/>
              <a:t>Costmethopila</a:t>
            </a:r>
            <a:r>
              <a:rPr lang="en-US" sz="1600" dirty="0"/>
              <a:t>, and a young Gentleman, will exhibit several extraordinary feats on one, two, three, and four horses, at the foot of Westminster Bridge…Between the acts of horsemanship, a young Gentleman will exhibit several pleasing heavy balances, particularly this night with a young Lady nine years old, never performed before in Europe…Mrs. Astley will likewise perform with two horses in the same manner as she did before their Majesties of England and France, being the only one of her sex that ever had that </a:t>
            </a:r>
            <a:r>
              <a:rPr lang="en-US" sz="1600" dirty="0" err="1"/>
              <a:t>honour</a:t>
            </a:r>
            <a:r>
              <a:rPr lang="en-US" sz="1600" dirty="0"/>
              <a:t>” (Quoted in Manning-Sanders 36-37). </a:t>
            </a:r>
          </a:p>
        </p:txBody>
      </p:sp>
      <p:grpSp>
        <p:nvGrpSpPr>
          <p:cNvPr id="2054" name="Group 74">
            <a:extLst>
              <a:ext uri="{FF2B5EF4-FFF2-40B4-BE49-F238E27FC236}">
                <a16:creationId xmlns:a16="http://schemas.microsoft.com/office/drawing/2014/main" id="{FCAB7548-8099-4066-AA4A-6689046790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68579" y="-6437"/>
            <a:ext cx="6403756" cy="6864437"/>
            <a:chOff x="5168579" y="-6437"/>
            <a:chExt cx="6403756" cy="6864437"/>
          </a:xfrm>
        </p:grpSpPr>
        <p:cxnSp>
          <p:nvCxnSpPr>
            <p:cNvPr id="76" name="Straight Connector 75">
              <a:extLst>
                <a:ext uri="{FF2B5EF4-FFF2-40B4-BE49-F238E27FC236}">
                  <a16:creationId xmlns:a16="http://schemas.microsoft.com/office/drawing/2014/main" id="{0DD6D54C-5C05-40DE-8EAF-FA50D609AE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3375606"/>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B0CFF5B-7CFC-4A1B-811A-262201C049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567246"/>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BD7D63C-11FE-48D4-8433-A188CDAB23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6262643"/>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0EB69FA-9640-4C07-9993-F74D211FB5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8362244" y="565603"/>
              <a:ext cx="0" cy="569704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887ECAA-6BDB-4356-A66A-D28C7026B6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8579"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FC3365E-17A9-4CC8-BE01-3969BF4C8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2050" name="Picture 2">
            <a:extLst>
              <a:ext uri="{FF2B5EF4-FFF2-40B4-BE49-F238E27FC236}">
                <a16:creationId xmlns:a16="http://schemas.microsoft.com/office/drawing/2014/main" id="{8F36DA17-FB35-3E44-AAAC-2536D7C92E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58"/>
          <a:stretch/>
        </p:blipFill>
        <p:spPr bwMode="auto">
          <a:xfrm>
            <a:off x="5352373" y="1150838"/>
            <a:ext cx="6071687" cy="4449535"/>
          </a:xfrm>
          <a:custGeom>
            <a:avLst/>
            <a:gdLst/>
            <a:ahLst/>
            <a:cxnLst/>
            <a:rect l="l" t="t" r="r" b="b"/>
            <a:pathLst>
              <a:path w="6391928" h="4660591">
                <a:moveTo>
                  <a:pt x="2329728" y="0"/>
                </a:moveTo>
                <a:lnTo>
                  <a:pt x="2398607" y="0"/>
                </a:lnTo>
                <a:lnTo>
                  <a:pt x="3158515" y="0"/>
                </a:lnTo>
                <a:lnTo>
                  <a:pt x="3993320" y="0"/>
                </a:lnTo>
                <a:lnTo>
                  <a:pt x="4062199" y="0"/>
                </a:lnTo>
                <a:cubicBezTo>
                  <a:pt x="5348874" y="0"/>
                  <a:pt x="6391928" y="1043309"/>
                  <a:pt x="6391928" y="2330293"/>
                </a:cubicBezTo>
                <a:cubicBezTo>
                  <a:pt x="6391928" y="3617285"/>
                  <a:pt x="5348874" y="4660591"/>
                  <a:pt x="4062199" y="4660591"/>
                </a:cubicBezTo>
                <a:lnTo>
                  <a:pt x="3993320" y="4660591"/>
                </a:lnTo>
                <a:lnTo>
                  <a:pt x="3233415" y="4660591"/>
                </a:lnTo>
                <a:lnTo>
                  <a:pt x="2398607" y="4660591"/>
                </a:lnTo>
                <a:lnTo>
                  <a:pt x="2329728" y="4660591"/>
                </a:lnTo>
                <a:cubicBezTo>
                  <a:pt x="1043053" y="4660591"/>
                  <a:pt x="0" y="3617281"/>
                  <a:pt x="0" y="2330297"/>
                </a:cubicBezTo>
                <a:cubicBezTo>
                  <a:pt x="0" y="1043306"/>
                  <a:pt x="1043053" y="0"/>
                  <a:pt x="2329728" y="0"/>
                </a:cubicBezTo>
                <a:close/>
              </a:path>
            </a:pathLst>
          </a:custGeom>
          <a:noFill/>
          <a:ln w="1270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211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72">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1" name="Rectangle 74">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82" name="Group 76">
            <a:extLst>
              <a:ext uri="{FF2B5EF4-FFF2-40B4-BE49-F238E27FC236}">
                <a16:creationId xmlns:a16="http://schemas.microsoft.com/office/drawing/2014/main" id="{6EDBC9C2-2A39-44A2-9D95-D1DE9E2B12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0"/>
            <a:ext cx="12192000" cy="6857912"/>
            <a:chOff x="572" y="0"/>
            <a:chExt cx="12192000" cy="6857912"/>
          </a:xfrm>
        </p:grpSpPr>
        <p:cxnSp>
          <p:nvCxnSpPr>
            <p:cNvPr id="78" name="Straight Connector 77">
              <a:extLst>
                <a:ext uri="{FF2B5EF4-FFF2-40B4-BE49-F238E27FC236}">
                  <a16:creationId xmlns:a16="http://schemas.microsoft.com/office/drawing/2014/main" id="{793379BC-3088-4AE8-8EF7-59370D7EB9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1DE74C-25AE-4959-99D5-0A77F1DFC8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D9235EF-4E81-496D-ADA8-13EED901E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7241A77-6415-454C-B86E-F42A280267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FAFC364-C445-7A4A-B255-99C78B7E748E}"/>
              </a:ext>
            </a:extLst>
          </p:cNvPr>
          <p:cNvSpPr>
            <a:spLocks noGrp="1"/>
          </p:cNvSpPr>
          <p:nvPr>
            <p:ph type="title"/>
          </p:nvPr>
        </p:nvSpPr>
        <p:spPr>
          <a:xfrm>
            <a:off x="838200" y="727324"/>
            <a:ext cx="4933950" cy="1154640"/>
          </a:xfrm>
        </p:spPr>
        <p:txBody>
          <a:bodyPr>
            <a:normAutofit/>
          </a:bodyPr>
          <a:lstStyle/>
          <a:p>
            <a:r>
              <a:rPr lang="en-US" dirty="0"/>
              <a:t>Andrew </a:t>
            </a:r>
            <a:r>
              <a:rPr lang="en-US" dirty="0" err="1"/>
              <a:t>Ducrow</a:t>
            </a:r>
            <a:endParaRPr lang="en-US" dirty="0"/>
          </a:p>
        </p:txBody>
      </p:sp>
      <p:sp>
        <p:nvSpPr>
          <p:cNvPr id="3083" name="Content Placeholder 3077">
            <a:extLst>
              <a:ext uri="{FF2B5EF4-FFF2-40B4-BE49-F238E27FC236}">
                <a16:creationId xmlns:a16="http://schemas.microsoft.com/office/drawing/2014/main" id="{04F82C5C-D30B-44B2-BBA5-0C3104FD25D2}"/>
              </a:ext>
            </a:extLst>
          </p:cNvPr>
          <p:cNvSpPr>
            <a:spLocks noGrp="1"/>
          </p:cNvSpPr>
          <p:nvPr>
            <p:ph idx="1"/>
          </p:nvPr>
        </p:nvSpPr>
        <p:spPr>
          <a:xfrm>
            <a:off x="838200" y="2083986"/>
            <a:ext cx="4933950" cy="3780786"/>
          </a:xfrm>
        </p:spPr>
        <p:txBody>
          <a:bodyPr>
            <a:normAutofit/>
          </a:bodyPr>
          <a:lstStyle/>
          <a:p>
            <a:r>
              <a:rPr lang="en-US" dirty="0"/>
              <a:t>Known as the “father of British circus equestrianism”</a:t>
            </a:r>
          </a:p>
          <a:p>
            <a:r>
              <a:rPr lang="en-US" dirty="0"/>
              <a:t>Born in London and trained in circus skills from a young age</a:t>
            </a:r>
          </a:p>
          <a:p>
            <a:r>
              <a:rPr lang="en-US" dirty="0"/>
              <a:t>Took over management of Philip Astley’s  Amphitheatre in 1824</a:t>
            </a:r>
          </a:p>
          <a:p>
            <a:r>
              <a:rPr lang="en-US" dirty="0"/>
              <a:t>Famous for his act ’The Flying Wardrobe’</a:t>
            </a:r>
          </a:p>
          <a:p>
            <a:r>
              <a:rPr lang="en-US" dirty="0"/>
              <a:t>Oversaw staging of popular equestrian dramas</a:t>
            </a:r>
          </a:p>
        </p:txBody>
      </p:sp>
      <p:cxnSp>
        <p:nvCxnSpPr>
          <p:cNvPr id="83" name="Straight Connector 82">
            <a:extLst>
              <a:ext uri="{FF2B5EF4-FFF2-40B4-BE49-F238E27FC236}">
                <a16:creationId xmlns:a16="http://schemas.microsoft.com/office/drawing/2014/main" id="{E32B0B7D-C67A-4103-B2F0-ACE40BD56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091410" y="574154"/>
            <a:ext cx="4590" cy="569388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5592CBEB-EBC3-C347-99FD-CD9A5D3F29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5260" y="1483658"/>
            <a:ext cx="4824168" cy="38894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8E8D11-04A1-EE44-9E76-80B72E0A0BF1}"/>
              </a:ext>
            </a:extLst>
          </p:cNvPr>
          <p:cNvSpPr txBox="1"/>
          <p:nvPr/>
        </p:nvSpPr>
        <p:spPr>
          <a:xfrm>
            <a:off x="7028121" y="5550195"/>
            <a:ext cx="4040372" cy="646331"/>
          </a:xfrm>
          <a:prstGeom prst="rect">
            <a:avLst/>
          </a:prstGeom>
          <a:noFill/>
        </p:spPr>
        <p:txBody>
          <a:bodyPr wrap="square" rtlCol="0">
            <a:spAutoFit/>
          </a:bodyPr>
          <a:lstStyle/>
          <a:p>
            <a:pPr algn="r"/>
            <a:r>
              <a:rPr lang="en-US" dirty="0"/>
              <a:t>Drawing of Andrew </a:t>
            </a:r>
            <a:r>
              <a:rPr lang="en-US" dirty="0" err="1"/>
              <a:t>Ducrow</a:t>
            </a:r>
            <a:r>
              <a:rPr lang="en-US" dirty="0"/>
              <a:t> </a:t>
            </a:r>
          </a:p>
          <a:p>
            <a:pPr algn="r"/>
            <a:r>
              <a:rPr lang="en-US" dirty="0"/>
              <a:t>by William Heath, about 1830</a:t>
            </a:r>
          </a:p>
        </p:txBody>
      </p:sp>
    </p:spTree>
    <p:extLst>
      <p:ext uri="{BB962C8B-B14F-4D97-AF65-F5344CB8AC3E}">
        <p14:creationId xmlns:p14="http://schemas.microsoft.com/office/powerpoint/2010/main" val="394217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6" name="Rectangle 72">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7" name="Rectangle 74">
            <a:extLst>
              <a:ext uri="{FF2B5EF4-FFF2-40B4-BE49-F238E27FC236}">
                <a16:creationId xmlns:a16="http://schemas.microsoft.com/office/drawing/2014/main" id="{F06127CE-6F15-49AE-9751-398F3AC6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695F81-18A6-8E42-AC8D-C5822C720444}"/>
              </a:ext>
            </a:extLst>
          </p:cNvPr>
          <p:cNvSpPr>
            <a:spLocks noGrp="1"/>
          </p:cNvSpPr>
          <p:nvPr>
            <p:ph type="title"/>
          </p:nvPr>
        </p:nvSpPr>
        <p:spPr>
          <a:xfrm>
            <a:off x="838200" y="565603"/>
            <a:ext cx="3918652" cy="2463347"/>
          </a:xfrm>
        </p:spPr>
        <p:txBody>
          <a:bodyPr anchor="b">
            <a:normAutofit/>
          </a:bodyPr>
          <a:lstStyle/>
          <a:p>
            <a:r>
              <a:rPr lang="en-US" dirty="0"/>
              <a:t>Trick Riding</a:t>
            </a:r>
          </a:p>
        </p:txBody>
      </p:sp>
      <p:sp>
        <p:nvSpPr>
          <p:cNvPr id="3" name="Content Placeholder 2">
            <a:extLst>
              <a:ext uri="{FF2B5EF4-FFF2-40B4-BE49-F238E27FC236}">
                <a16:creationId xmlns:a16="http://schemas.microsoft.com/office/drawing/2014/main" id="{C5621D3B-A575-1E4D-8E22-8D141B1DFECA}"/>
              </a:ext>
            </a:extLst>
          </p:cNvPr>
          <p:cNvSpPr>
            <a:spLocks noGrp="1"/>
          </p:cNvSpPr>
          <p:nvPr>
            <p:ph idx="1"/>
          </p:nvPr>
        </p:nvSpPr>
        <p:spPr>
          <a:xfrm>
            <a:off x="838200" y="3133725"/>
            <a:ext cx="3918652" cy="3128918"/>
          </a:xfrm>
        </p:spPr>
        <p:txBody>
          <a:bodyPr>
            <a:normAutofit/>
          </a:bodyPr>
          <a:lstStyle/>
          <a:p>
            <a:r>
              <a:rPr lang="en-US" dirty="0"/>
              <a:t>Somersaulting on horseback</a:t>
            </a:r>
          </a:p>
          <a:p>
            <a:r>
              <a:rPr lang="en-US" dirty="0"/>
              <a:t>Pirouette on horseback</a:t>
            </a:r>
          </a:p>
          <a:p>
            <a:r>
              <a:rPr lang="en-US" dirty="0"/>
              <a:t>Back somersault from one horse to another</a:t>
            </a:r>
          </a:p>
          <a:p>
            <a:r>
              <a:rPr lang="en-US" dirty="0"/>
              <a:t>Forward-forward</a:t>
            </a:r>
          </a:p>
          <a:p>
            <a:r>
              <a:rPr lang="en-US" dirty="0"/>
              <a:t>Pas-de-deux</a:t>
            </a:r>
          </a:p>
          <a:p>
            <a:r>
              <a:rPr lang="en-US" dirty="0"/>
              <a:t>The Handkerchief Trick</a:t>
            </a:r>
          </a:p>
        </p:txBody>
      </p:sp>
      <p:grpSp>
        <p:nvGrpSpPr>
          <p:cNvPr id="5128" name="Group 76">
            <a:extLst>
              <a:ext uri="{FF2B5EF4-FFF2-40B4-BE49-F238E27FC236}">
                <a16:creationId xmlns:a16="http://schemas.microsoft.com/office/drawing/2014/main" id="{FCAB7548-8099-4066-AA4A-6689046790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68579" y="-6437"/>
            <a:ext cx="6403756" cy="6864437"/>
            <a:chOff x="5168579" y="-6437"/>
            <a:chExt cx="6403756" cy="6864437"/>
          </a:xfrm>
        </p:grpSpPr>
        <p:cxnSp>
          <p:nvCxnSpPr>
            <p:cNvPr id="78" name="Straight Connector 77">
              <a:extLst>
                <a:ext uri="{FF2B5EF4-FFF2-40B4-BE49-F238E27FC236}">
                  <a16:creationId xmlns:a16="http://schemas.microsoft.com/office/drawing/2014/main" id="{0DD6D54C-5C05-40DE-8EAF-FA50D609AE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3375606"/>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B0CFF5B-7CFC-4A1B-811A-262201C049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567246"/>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BD7D63C-11FE-48D4-8433-A188CDAB23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6262643"/>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0EB69FA-9640-4C07-9993-F74D211FB5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8362244" y="565603"/>
              <a:ext cx="0" cy="569704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887ECAA-6BDB-4356-A66A-D28C7026B6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8579"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FC3365E-17A9-4CC8-BE01-3969BF4C8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5124" name="Picture 4" descr="A person riding a horse&#10;&#10;Description automatically generated with low confidence">
            <a:extLst>
              <a:ext uri="{FF2B5EF4-FFF2-40B4-BE49-F238E27FC236}">
                <a16:creationId xmlns:a16="http://schemas.microsoft.com/office/drawing/2014/main" id="{44726D3D-2B79-FA4F-824A-C0587AAAAD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93" r="-1" b="12855"/>
          <a:stretch/>
        </p:blipFill>
        <p:spPr bwMode="auto">
          <a:xfrm>
            <a:off x="5352373" y="1150838"/>
            <a:ext cx="6071687" cy="4449535"/>
          </a:xfrm>
          <a:custGeom>
            <a:avLst/>
            <a:gdLst/>
            <a:ahLst/>
            <a:cxnLst/>
            <a:rect l="l" t="t" r="r" b="b"/>
            <a:pathLst>
              <a:path w="6391928" h="4660591">
                <a:moveTo>
                  <a:pt x="2329728" y="0"/>
                </a:moveTo>
                <a:lnTo>
                  <a:pt x="2398607" y="0"/>
                </a:lnTo>
                <a:lnTo>
                  <a:pt x="3158515" y="0"/>
                </a:lnTo>
                <a:lnTo>
                  <a:pt x="3993320" y="0"/>
                </a:lnTo>
                <a:lnTo>
                  <a:pt x="4062199" y="0"/>
                </a:lnTo>
                <a:cubicBezTo>
                  <a:pt x="5348874" y="0"/>
                  <a:pt x="6391928" y="1043309"/>
                  <a:pt x="6391928" y="2330293"/>
                </a:cubicBezTo>
                <a:cubicBezTo>
                  <a:pt x="6391928" y="3617285"/>
                  <a:pt x="5348874" y="4660591"/>
                  <a:pt x="4062199" y="4660591"/>
                </a:cubicBezTo>
                <a:lnTo>
                  <a:pt x="3993320" y="4660591"/>
                </a:lnTo>
                <a:lnTo>
                  <a:pt x="3233415" y="4660591"/>
                </a:lnTo>
                <a:lnTo>
                  <a:pt x="2398607" y="4660591"/>
                </a:lnTo>
                <a:lnTo>
                  <a:pt x="2329728" y="4660591"/>
                </a:lnTo>
                <a:cubicBezTo>
                  <a:pt x="1043053" y="4660591"/>
                  <a:pt x="0" y="3617281"/>
                  <a:pt x="0" y="2330297"/>
                </a:cubicBezTo>
                <a:cubicBezTo>
                  <a:pt x="0" y="1043306"/>
                  <a:pt x="1043053" y="0"/>
                  <a:pt x="2329728" y="0"/>
                </a:cubicBezTo>
                <a:close/>
              </a:path>
            </a:pathLst>
          </a:custGeom>
          <a:noFill/>
          <a:ln w="12700">
            <a:solidFill>
              <a:schemeClr val="accent4"/>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025819-FB2A-D44A-B3BF-9EC5AA759B27}"/>
              </a:ext>
            </a:extLst>
          </p:cNvPr>
          <p:cNvSpPr txBox="1"/>
          <p:nvPr/>
        </p:nvSpPr>
        <p:spPr>
          <a:xfrm>
            <a:off x="5433835" y="6231273"/>
            <a:ext cx="6138500" cy="646331"/>
          </a:xfrm>
          <a:prstGeom prst="rect">
            <a:avLst/>
          </a:prstGeom>
          <a:noFill/>
        </p:spPr>
        <p:txBody>
          <a:bodyPr wrap="square" rtlCol="0">
            <a:spAutoFit/>
          </a:bodyPr>
          <a:lstStyle/>
          <a:p>
            <a:pPr algn="r"/>
            <a:r>
              <a:rPr lang="en-US" dirty="0"/>
              <a:t>Pablo </a:t>
            </a:r>
            <a:r>
              <a:rPr lang="en-US" dirty="0" err="1"/>
              <a:t>Fanque</a:t>
            </a:r>
            <a:r>
              <a:rPr lang="en-US" dirty="0"/>
              <a:t>, popular trick rider of the 19</a:t>
            </a:r>
            <a:r>
              <a:rPr lang="en-US" baseline="30000" dirty="0"/>
              <a:t>th</a:t>
            </a:r>
            <a:r>
              <a:rPr lang="en-US" dirty="0"/>
              <a:t> century; first black equestrian to perform in a circus</a:t>
            </a:r>
          </a:p>
        </p:txBody>
      </p:sp>
    </p:spTree>
    <p:extLst>
      <p:ext uri="{BB962C8B-B14F-4D97-AF65-F5344CB8AC3E}">
        <p14:creationId xmlns:p14="http://schemas.microsoft.com/office/powerpoint/2010/main" val="99031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Odysseo Trick Riding">
            <a:hlinkClick r:id="" action="ppaction://media"/>
            <a:extLst>
              <a:ext uri="{FF2B5EF4-FFF2-40B4-BE49-F238E27FC236}">
                <a16:creationId xmlns:a16="http://schemas.microsoft.com/office/drawing/2014/main" id="{F9D14261-ECC0-2D41-A139-4FF83526B575}"/>
              </a:ext>
            </a:extLst>
          </p:cNvPr>
          <p:cNvPicPr>
            <a:picLocks noGrp="1" noRot="1" noChangeAspect="1"/>
          </p:cNvPicPr>
          <p:nvPr>
            <p:ph idx="1"/>
            <a:videoFile r:link="rId1"/>
          </p:nvPr>
        </p:nvPicPr>
        <p:blipFill>
          <a:blip r:embed="rId3"/>
          <a:stretch>
            <a:fillRect/>
          </a:stretch>
        </p:blipFill>
        <p:spPr>
          <a:xfrm>
            <a:off x="1060908" y="584208"/>
            <a:ext cx="10070184" cy="5689583"/>
          </a:xfrm>
          <a:prstGeom prst="rect">
            <a:avLst/>
          </a:prstGeom>
        </p:spPr>
      </p:pic>
    </p:spTree>
    <p:extLst>
      <p:ext uri="{BB962C8B-B14F-4D97-AF65-F5344CB8AC3E}">
        <p14:creationId xmlns:p14="http://schemas.microsoft.com/office/powerpoint/2010/main" val="329314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4E94C6EB-0BD0-4926-909B-CE0EFF459E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7" y="-1"/>
            <a:ext cx="12195239" cy="6857996"/>
            <a:chOff x="1667" y="-1"/>
            <a:chExt cx="12195239" cy="6857996"/>
          </a:xfrm>
        </p:grpSpPr>
        <p:cxnSp>
          <p:nvCxnSpPr>
            <p:cNvPr id="13" name="Straight Connector 12">
              <a:extLst>
                <a:ext uri="{FF2B5EF4-FFF2-40B4-BE49-F238E27FC236}">
                  <a16:creationId xmlns:a16="http://schemas.microsoft.com/office/drawing/2014/main" id="{FD8D9AC5-1A8B-4F43-99E1-1D51CFFCF1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49B524-B22D-40A1-81F7-459441A7E2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06"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CCE87E-3564-469A-9A46-F794A0F940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C96A98-5EF6-4542-9FA4-86B1D2651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Graphic 33">
              <a:extLst>
                <a:ext uri="{FF2B5EF4-FFF2-40B4-BE49-F238E27FC236}">
                  <a16:creationId xmlns:a16="http://schemas.microsoft.com/office/drawing/2014/main" id="{3BF088B1-D6D6-4925-9B48-5098FF09D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8" name="Graphic 33">
              <a:extLst>
                <a:ext uri="{FF2B5EF4-FFF2-40B4-BE49-F238E27FC236}">
                  <a16:creationId xmlns:a16="http://schemas.microsoft.com/office/drawing/2014/main" id="{6FA7DFD7-863A-4016-A231-DCB28B20D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BD57B43E-133F-6643-A2C5-D29992D6B8F6}"/>
              </a:ext>
            </a:extLst>
          </p:cNvPr>
          <p:cNvSpPr>
            <a:spLocks noGrp="1"/>
          </p:cNvSpPr>
          <p:nvPr>
            <p:ph type="title"/>
          </p:nvPr>
        </p:nvSpPr>
        <p:spPr>
          <a:xfrm>
            <a:off x="838200" y="827728"/>
            <a:ext cx="8648158" cy="747070"/>
          </a:xfrm>
        </p:spPr>
        <p:txBody>
          <a:bodyPr>
            <a:normAutofit fontScale="90000"/>
          </a:bodyPr>
          <a:lstStyle/>
          <a:p>
            <a:pPr algn="ctr"/>
            <a:r>
              <a:rPr lang="en-US" dirty="0"/>
              <a:t>Works Cited</a:t>
            </a:r>
          </a:p>
        </p:txBody>
      </p:sp>
      <p:sp>
        <p:nvSpPr>
          <p:cNvPr id="3" name="Content Placeholder 2">
            <a:extLst>
              <a:ext uri="{FF2B5EF4-FFF2-40B4-BE49-F238E27FC236}">
                <a16:creationId xmlns:a16="http://schemas.microsoft.com/office/drawing/2014/main" id="{31FECCCE-137D-4C4F-AFA6-86DD6D150583}"/>
              </a:ext>
            </a:extLst>
          </p:cNvPr>
          <p:cNvSpPr>
            <a:spLocks noGrp="1"/>
          </p:cNvSpPr>
          <p:nvPr>
            <p:ph idx="1"/>
          </p:nvPr>
        </p:nvSpPr>
        <p:spPr>
          <a:xfrm>
            <a:off x="838200" y="1574799"/>
            <a:ext cx="10506738" cy="4701306"/>
          </a:xfrm>
        </p:spPr>
        <p:txBody>
          <a:bodyPr>
            <a:normAutofit lnSpcReduction="10000"/>
          </a:bodyPr>
          <a:lstStyle/>
          <a:p>
            <a:pPr marL="0" indent="0">
              <a:buNone/>
            </a:pPr>
            <a:r>
              <a:rPr lang="en-US" sz="1400" dirty="0" err="1"/>
              <a:t>Assael</a:t>
            </a:r>
            <a:r>
              <a:rPr lang="en-US" sz="1400" dirty="0"/>
              <a:t>, Brenda. </a:t>
            </a:r>
            <a:r>
              <a:rPr lang="en-US" sz="1400" i="1" dirty="0"/>
              <a:t>The Circus and Victorian Society</a:t>
            </a:r>
            <a:r>
              <a:rPr lang="en-US" sz="1400" dirty="0"/>
              <a:t>. University of Virginia Press, 2005.</a:t>
            </a:r>
          </a:p>
          <a:p>
            <a:pPr marL="422275" indent="-422275">
              <a:buNone/>
            </a:pPr>
            <a:r>
              <a:rPr lang="en-US" sz="1400" dirty="0"/>
              <a:t>G. Webb &amp; Co. </a:t>
            </a:r>
            <a:r>
              <a:rPr lang="en-US" sz="1400" i="1" dirty="0"/>
              <a:t>Poster advertising The Battle of the Alma at Astley’s Royal Amphitheatre</a:t>
            </a:r>
            <a:r>
              <a:rPr lang="en-US" sz="1400" dirty="0"/>
              <a:t>. 1854. </a:t>
            </a:r>
            <a:r>
              <a:rPr lang="en-US" sz="1400" i="1" dirty="0"/>
              <a:t>V&amp;A, </a:t>
            </a:r>
            <a:r>
              <a:rPr lang="en-US" sz="1400" dirty="0">
                <a:solidFill>
                  <a:schemeClr val="tx1"/>
                </a:solidFill>
                <a:hlinkClick r:id="rId2">
                  <a:extLst>
                    <a:ext uri="{A12FA001-AC4F-418D-AE19-62706E023703}">
                      <ahyp:hlinkClr xmlns:ahyp="http://schemas.microsoft.com/office/drawing/2018/hyperlinkcolor" val="tx"/>
                    </a:ext>
                  </a:extLst>
                </a:hlinkClick>
              </a:rPr>
              <a:t>https://www.vam.ac.uk/articles/the-story-of-circus#slideshow=58613815&amp;slide=9</a:t>
            </a:r>
            <a:r>
              <a:rPr lang="en-US" sz="1400" dirty="0">
                <a:solidFill>
                  <a:schemeClr val="tx1"/>
                </a:solidFill>
              </a:rPr>
              <a:t>. </a:t>
            </a:r>
          </a:p>
          <a:p>
            <a:pPr marL="422275" indent="-422275">
              <a:buNone/>
            </a:pPr>
            <a:r>
              <a:rPr lang="en-US" sz="1400" i="1" dirty="0">
                <a:solidFill>
                  <a:schemeClr val="tx1"/>
                </a:solidFill>
              </a:rPr>
              <a:t>Interior view of Astley’s Royal </a:t>
            </a:r>
            <a:r>
              <a:rPr lang="en-US" sz="1400" i="1" dirty="0" err="1">
                <a:solidFill>
                  <a:schemeClr val="tx1"/>
                </a:solidFill>
              </a:rPr>
              <a:t>Amphiteatre</a:t>
            </a:r>
            <a:r>
              <a:rPr lang="en-US" sz="1400" i="1" dirty="0">
                <a:solidFill>
                  <a:schemeClr val="tx1"/>
                </a:solidFill>
              </a:rPr>
              <a:t>. </a:t>
            </a:r>
            <a:r>
              <a:rPr lang="en-US" sz="1400" dirty="0">
                <a:solidFill>
                  <a:schemeClr val="tx1"/>
                </a:solidFill>
              </a:rPr>
              <a:t>19</a:t>
            </a:r>
            <a:r>
              <a:rPr lang="en-US" sz="1400" baseline="30000" dirty="0">
                <a:solidFill>
                  <a:schemeClr val="tx1"/>
                </a:solidFill>
              </a:rPr>
              <a:t>th</a:t>
            </a:r>
            <a:r>
              <a:rPr lang="en-US" sz="1400" dirty="0">
                <a:solidFill>
                  <a:schemeClr val="tx1"/>
                </a:solidFill>
              </a:rPr>
              <a:t> Century. </a:t>
            </a:r>
            <a:r>
              <a:rPr lang="en-US" sz="1400" i="1" dirty="0"/>
              <a:t>V&amp;A, </a:t>
            </a:r>
            <a:r>
              <a:rPr lang="en-US" sz="1400" dirty="0">
                <a:solidFill>
                  <a:schemeClr val="tx1"/>
                </a:solidFill>
                <a:hlinkClick r:id="rId2">
                  <a:extLst>
                    <a:ext uri="{A12FA001-AC4F-418D-AE19-62706E023703}">
                      <ahyp:hlinkClr xmlns:ahyp="http://schemas.microsoft.com/office/drawing/2018/hyperlinkcolor" val="tx"/>
                    </a:ext>
                  </a:extLst>
                </a:hlinkClick>
              </a:rPr>
              <a:t>https://www.vam.ac.uk/articles/the-story-of-circus#slideshow=58613815&amp;slide=9</a:t>
            </a:r>
            <a:r>
              <a:rPr lang="en-US" sz="1400" dirty="0">
                <a:solidFill>
                  <a:schemeClr val="tx1"/>
                </a:solidFill>
              </a:rPr>
              <a:t>. </a:t>
            </a:r>
          </a:p>
          <a:p>
            <a:pPr marL="422275" indent="-422275">
              <a:buNone/>
            </a:pPr>
            <a:r>
              <a:rPr lang="en-US" sz="1400" dirty="0"/>
              <a:t>Heath, William. </a:t>
            </a:r>
            <a:r>
              <a:rPr lang="en-US" sz="1400" i="1" dirty="0"/>
              <a:t>Drawing of Andrew </a:t>
            </a:r>
            <a:r>
              <a:rPr lang="en-US" sz="1400" i="1" dirty="0" err="1"/>
              <a:t>Ducrow</a:t>
            </a:r>
            <a:r>
              <a:rPr lang="en-US" sz="1400" i="1" dirty="0"/>
              <a:t>. a</a:t>
            </a:r>
            <a:r>
              <a:rPr lang="en-US" sz="1400" dirty="0"/>
              <a:t>bout 1830. </a:t>
            </a:r>
            <a:r>
              <a:rPr lang="en-US" sz="1400" i="1" dirty="0"/>
              <a:t>V&amp;A, </a:t>
            </a:r>
            <a:r>
              <a:rPr lang="en-US" sz="1400" dirty="0">
                <a:solidFill>
                  <a:schemeClr val="tx1"/>
                </a:solidFill>
                <a:hlinkClick r:id="rId2">
                  <a:extLst>
                    <a:ext uri="{A12FA001-AC4F-418D-AE19-62706E023703}">
                      <ahyp:hlinkClr xmlns:ahyp="http://schemas.microsoft.com/office/drawing/2018/hyperlinkcolor" val="tx"/>
                    </a:ext>
                  </a:extLst>
                </a:hlinkClick>
              </a:rPr>
              <a:t>https://www.vam.ac.uk/articles/the-story-of-circus#slideshow=58613815&amp;slide=9</a:t>
            </a:r>
            <a:r>
              <a:rPr lang="en-US" sz="1400" dirty="0">
                <a:solidFill>
                  <a:schemeClr val="tx1"/>
                </a:solidFill>
              </a:rPr>
              <a:t>. </a:t>
            </a:r>
            <a:endParaRPr lang="en-US" sz="1400" dirty="0"/>
          </a:p>
          <a:p>
            <a:pPr marL="0" indent="0">
              <a:buNone/>
            </a:pPr>
            <a:r>
              <a:rPr lang="en-US" sz="1400" dirty="0"/>
              <a:t>Manning-Sanders, Ruth. </a:t>
            </a:r>
            <a:r>
              <a:rPr lang="en-US" sz="1400" i="1" dirty="0"/>
              <a:t>The English Circus. </a:t>
            </a:r>
            <a:r>
              <a:rPr lang="en-US" sz="1400" dirty="0" err="1"/>
              <a:t>Norhumberland</a:t>
            </a:r>
            <a:r>
              <a:rPr lang="en-US" sz="1400" dirty="0"/>
              <a:t> Press, Ltd., 1952. </a:t>
            </a:r>
          </a:p>
          <a:p>
            <a:pPr marL="422275" indent="-422275">
              <a:buNone/>
            </a:pPr>
            <a:r>
              <a:rPr lang="en-US" sz="1400" i="1" dirty="0"/>
              <a:t>Newspaper cutting depicting </a:t>
            </a:r>
            <a:r>
              <a:rPr lang="en-US" sz="1400" i="1" dirty="0" err="1"/>
              <a:t>Pable</a:t>
            </a:r>
            <a:r>
              <a:rPr lang="en-US" sz="1400" i="1" dirty="0"/>
              <a:t> </a:t>
            </a:r>
            <a:r>
              <a:rPr lang="en-US" sz="1400" i="1" dirty="0" err="1"/>
              <a:t>Fanque</a:t>
            </a:r>
            <a:r>
              <a:rPr lang="en-US" sz="1400" i="1" dirty="0"/>
              <a:t> at Philip Astley’s circus. V&amp;A, </a:t>
            </a:r>
            <a:r>
              <a:rPr lang="en-US" sz="1400" dirty="0">
                <a:solidFill>
                  <a:schemeClr val="tx1"/>
                </a:solidFill>
                <a:hlinkClick r:id="rId2">
                  <a:extLst>
                    <a:ext uri="{A12FA001-AC4F-418D-AE19-62706E023703}">
                      <ahyp:hlinkClr xmlns:ahyp="http://schemas.microsoft.com/office/drawing/2018/hyperlinkcolor" val="tx"/>
                    </a:ext>
                  </a:extLst>
                </a:hlinkClick>
              </a:rPr>
              <a:t>https://www.vam.ac.uk/articles/the-story-of-circus#slideshow=58613815&amp;slide=9</a:t>
            </a:r>
            <a:r>
              <a:rPr lang="en-US" sz="1400" dirty="0">
                <a:solidFill>
                  <a:schemeClr val="tx1"/>
                </a:solidFill>
              </a:rPr>
              <a:t>. </a:t>
            </a:r>
            <a:endParaRPr lang="en-US" sz="1400" i="1" dirty="0"/>
          </a:p>
          <a:p>
            <a:pPr marL="473075" indent="-473075">
              <a:buNone/>
            </a:pPr>
            <a:r>
              <a:rPr lang="en-US" sz="1400" i="1" dirty="0"/>
              <a:t>Print depicting Philip Astley. </a:t>
            </a:r>
            <a:r>
              <a:rPr lang="en-US" sz="1400" dirty="0"/>
              <a:t>1800. </a:t>
            </a:r>
            <a:r>
              <a:rPr lang="en-US" sz="1400" i="1" dirty="0"/>
              <a:t>V&amp;A, </a:t>
            </a:r>
            <a:r>
              <a:rPr lang="en-US" sz="1400" dirty="0">
                <a:solidFill>
                  <a:schemeClr val="tx1"/>
                </a:solidFill>
                <a:hlinkClick r:id="rId2">
                  <a:extLst>
                    <a:ext uri="{A12FA001-AC4F-418D-AE19-62706E023703}">
                      <ahyp:hlinkClr xmlns:ahyp="http://schemas.microsoft.com/office/drawing/2018/hyperlinkcolor" val="tx"/>
                    </a:ext>
                  </a:extLst>
                </a:hlinkClick>
              </a:rPr>
              <a:t>https://www.vam.ac.uk/articles/the-story-of-circus#slideshow=58613815&amp;slide=9</a:t>
            </a:r>
            <a:r>
              <a:rPr lang="en-US" sz="1400" dirty="0">
                <a:solidFill>
                  <a:schemeClr val="tx1"/>
                </a:solidFill>
              </a:rPr>
              <a:t>. </a:t>
            </a:r>
            <a:endParaRPr lang="en-US" sz="1400" dirty="0"/>
          </a:p>
          <a:p>
            <a:pPr marL="463550" indent="-463550">
              <a:buNone/>
            </a:pPr>
            <a:r>
              <a:rPr lang="en-US" sz="1400" dirty="0"/>
              <a:t>“The Story of a Circus.” </a:t>
            </a:r>
            <a:r>
              <a:rPr lang="en-US" sz="1400" i="1" dirty="0"/>
              <a:t>V&amp;A, </a:t>
            </a:r>
            <a:r>
              <a:rPr lang="en-US" sz="1400" dirty="0"/>
              <a:t>15 Sept. 2021, </a:t>
            </a:r>
            <a:r>
              <a:rPr lang="en-US" sz="1400" dirty="0">
                <a:solidFill>
                  <a:schemeClr val="tx1"/>
                </a:solidFill>
                <a:hlinkClick r:id="rId2">
                  <a:extLst>
                    <a:ext uri="{A12FA001-AC4F-418D-AE19-62706E023703}">
                      <ahyp:hlinkClr xmlns:ahyp="http://schemas.microsoft.com/office/drawing/2018/hyperlinkcolor" val="tx"/>
                    </a:ext>
                  </a:extLst>
                </a:hlinkClick>
              </a:rPr>
              <a:t>https://www.vam.ac.uk/articles/the-story-of-circus#slideshow=58613815&amp;slide=9</a:t>
            </a:r>
            <a:r>
              <a:rPr lang="en-US" sz="1400" dirty="0">
                <a:solidFill>
                  <a:schemeClr val="tx1"/>
                </a:solidFill>
              </a:rPr>
              <a:t>. </a:t>
            </a:r>
          </a:p>
          <a:p>
            <a:pPr marL="463550" indent="-454025">
              <a:buNone/>
            </a:pPr>
            <a:r>
              <a:rPr lang="en-US" sz="1400" dirty="0"/>
              <a:t>Turner, John. </a:t>
            </a:r>
            <a:r>
              <a:rPr lang="en-US" sz="1400" i="1" dirty="0"/>
              <a:t>Victorian Arena: The Performers: A Dictionary of British Circus Biography. </a:t>
            </a:r>
            <a:r>
              <a:rPr lang="en-US" sz="1400" dirty="0"/>
              <a:t>vol. 1, </a:t>
            </a:r>
            <a:r>
              <a:rPr lang="en-US" sz="1400" dirty="0" err="1"/>
              <a:t>Lingdales</a:t>
            </a:r>
            <a:r>
              <a:rPr lang="en-US" sz="1400" dirty="0"/>
              <a:t> Press, 1995. </a:t>
            </a:r>
          </a:p>
          <a:p>
            <a:pPr marL="463550" indent="-463550">
              <a:buNone/>
            </a:pPr>
            <a:r>
              <a:rPr lang="en-US" sz="1400" dirty="0"/>
              <a:t>“Odysseo Trick Riding.” </a:t>
            </a:r>
            <a:r>
              <a:rPr lang="en-US" sz="1400" i="1" dirty="0"/>
              <a:t>YouTube, </a:t>
            </a:r>
            <a:r>
              <a:rPr lang="en-US" sz="1400" dirty="0"/>
              <a:t>uploaded by </a:t>
            </a:r>
            <a:r>
              <a:rPr lang="en-US" sz="1400" dirty="0" err="1"/>
              <a:t>EquineVideoProd</a:t>
            </a:r>
            <a:r>
              <a:rPr lang="en-US" sz="1400" dirty="0"/>
              <a:t>. 15 Sept. 2021, </a:t>
            </a:r>
            <a:r>
              <a:rPr lang="en-US" sz="1400" dirty="0">
                <a:solidFill>
                  <a:schemeClr val="tx1"/>
                </a:solidFill>
                <a:hlinkClick r:id="rId3">
                  <a:extLst>
                    <a:ext uri="{A12FA001-AC4F-418D-AE19-62706E023703}">
                      <ahyp:hlinkClr xmlns:ahyp="http://schemas.microsoft.com/office/drawing/2018/hyperlinkcolor" val="tx"/>
                    </a:ext>
                  </a:extLst>
                </a:hlinkClick>
              </a:rPr>
              <a:t>https://www.youtube.com/watch?v=gLWZrY-ZaA0&amp;t=3s</a:t>
            </a:r>
            <a:r>
              <a:rPr lang="en-US" sz="1400" dirty="0">
                <a:solidFill>
                  <a:schemeClr val="tx1"/>
                </a:solidFill>
              </a:rPr>
              <a:t>. </a:t>
            </a:r>
          </a:p>
          <a:p>
            <a:pPr marL="0" indent="0">
              <a:buNone/>
            </a:pPr>
            <a:endParaRPr lang="en-US" sz="1400"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07296533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rchVTI">
  <a:themeElements>
    <a:clrScheme name="Custom 42">
      <a:dk1>
        <a:sysClr val="windowText" lastClr="000000"/>
      </a:dk1>
      <a:lt1>
        <a:sysClr val="window" lastClr="FFFFFF"/>
      </a:lt1>
      <a:dk2>
        <a:srgbClr val="642626"/>
      </a:dk2>
      <a:lt2>
        <a:srgbClr val="F3F0E9"/>
      </a:lt2>
      <a:accent1>
        <a:srgbClr val="556D6F"/>
      </a:accent1>
      <a:accent2>
        <a:srgbClr val="C05050"/>
      </a:accent2>
      <a:accent3>
        <a:srgbClr val="BF873A"/>
      </a:accent3>
      <a:accent4>
        <a:srgbClr val="D8897E"/>
      </a:accent4>
      <a:accent5>
        <a:srgbClr val="A4976B"/>
      </a:accent5>
      <a:accent6>
        <a:srgbClr val="D49D8C"/>
      </a:accent6>
      <a:hlink>
        <a:srgbClr val="D13D6E"/>
      </a:hlink>
      <a:folHlink>
        <a:srgbClr val="6C9D92"/>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ppt/theme/theme2.xml><?xml version="1.0" encoding="utf-8"?>
<a:theme xmlns:a="http://schemas.openxmlformats.org/drawingml/2006/main" name="BrushVTI">
  <a:themeElements>
    <a:clrScheme name="AnalogousFromDarkSeedLeftStep">
      <a:dk1>
        <a:srgbClr val="000000"/>
      </a:dk1>
      <a:lt1>
        <a:srgbClr val="FFFFFF"/>
      </a:lt1>
      <a:dk2>
        <a:srgbClr val="31201B"/>
      </a:dk2>
      <a:lt2>
        <a:srgbClr val="F1F0F3"/>
      </a:lt2>
      <a:accent1>
        <a:srgbClr val="98A93F"/>
      </a:accent1>
      <a:accent2>
        <a:srgbClr val="B49438"/>
      </a:accent2>
      <a:accent3>
        <a:srgbClr val="C6724A"/>
      </a:accent3>
      <a:accent4>
        <a:srgbClr val="B43844"/>
      </a:accent4>
      <a:accent5>
        <a:srgbClr val="C64A89"/>
      </a:accent5>
      <a:accent6>
        <a:srgbClr val="B438AB"/>
      </a:accent6>
      <a:hlink>
        <a:srgbClr val="C0436D"/>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4173</TotalTime>
  <Words>748</Words>
  <Application>Microsoft Macintosh PowerPoint</Application>
  <PresentationFormat>Widescreen</PresentationFormat>
  <Paragraphs>53</Paragraphs>
  <Slides>9</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Avenir Next LT Pro</vt:lpstr>
      <vt:lpstr>Century Gothic</vt:lpstr>
      <vt:lpstr>Elephant</vt:lpstr>
      <vt:lpstr>Footlight MT Light</vt:lpstr>
      <vt:lpstr>ArchVTI</vt:lpstr>
      <vt:lpstr>BrushVTI</vt:lpstr>
      <vt:lpstr>The Victorian Circus</vt:lpstr>
      <vt:lpstr>A Brief Overview</vt:lpstr>
      <vt:lpstr>Victorian Circus History</vt:lpstr>
      <vt:lpstr>Philip Astley</vt:lpstr>
      <vt:lpstr>1772 Circus Advertisement </vt:lpstr>
      <vt:lpstr>Andrew Ducrow</vt:lpstr>
      <vt:lpstr>Trick Riding</vt:lpstr>
      <vt:lpstr>PowerPoint Presentation</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Victorian Circus</dc:title>
  <dc:creator>Sundermeier, Ellen</dc:creator>
  <cp:lastModifiedBy>Jodie Slothower</cp:lastModifiedBy>
  <cp:revision>6</cp:revision>
  <dcterms:created xsi:type="dcterms:W3CDTF">2021-09-13T17:42:25Z</dcterms:created>
  <dcterms:modified xsi:type="dcterms:W3CDTF">2021-10-01T03:19:06Z</dcterms:modified>
</cp:coreProperties>
</file>