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Lst>
  <p:notesMasterIdLst>
    <p:notesMasterId r:id="rId19"/>
  </p:notesMasterIdLst>
  <p:sldIdLst>
    <p:sldId id="256" r:id="rId5"/>
    <p:sldId id="257" r:id="rId6"/>
    <p:sldId id="266" r:id="rId7"/>
    <p:sldId id="258" r:id="rId8"/>
    <p:sldId id="267" r:id="rId9"/>
    <p:sldId id="259" r:id="rId10"/>
    <p:sldId id="260" r:id="rId11"/>
    <p:sldId id="261" r:id="rId12"/>
    <p:sldId id="262" r:id="rId13"/>
    <p:sldId id="263" r:id="rId14"/>
    <p:sldId id="269" r:id="rId15"/>
    <p:sldId id="265" r:id="rId16"/>
    <p:sldId id="264" r:id="rId17"/>
    <p:sldId id="268" r:id="rId1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10"/>
    <a:srgbClr val="FFDE65"/>
    <a:srgbClr val="000000"/>
    <a:srgbClr val="244029"/>
    <a:srgbClr val="27452C"/>
    <a:srgbClr val="E5164C"/>
    <a:srgbClr val="E553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A2A93C-0872-4943-BB60-2E7C308D8F42}" v="38" dt="2022-02-22T23:37:06.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0" autoAdjust="0"/>
    <p:restoredTop sz="82993" autoAdjust="0"/>
  </p:normalViewPr>
  <p:slideViewPr>
    <p:cSldViewPr snapToGrid="0">
      <p:cViewPr varScale="1">
        <p:scale>
          <a:sx n="101" d="100"/>
          <a:sy n="101" d="100"/>
        </p:scale>
        <p:origin x="1168"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8FD0C5E-991F-4530-82FC-14C9E51B8290}" type="datetimeFigureOut">
              <a:rPr lang="en-US" smtClean="0"/>
              <a:t>2/28/22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BDACE16-2C81-43D5-9C18-6FB9AC5C9B2E}" type="slidenum">
              <a:rPr lang="en-US" smtClean="0"/>
              <a:t>‹#›</a:t>
            </a:fld>
            <a:endParaRPr lang="en-US"/>
          </a:p>
        </p:txBody>
      </p:sp>
    </p:spTree>
    <p:extLst>
      <p:ext uri="{BB962C8B-B14F-4D97-AF65-F5344CB8AC3E}">
        <p14:creationId xmlns:p14="http://schemas.microsoft.com/office/powerpoint/2010/main" val="70149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ACE16-2C81-43D5-9C18-6FB9AC5C9B2E}" type="slidenum">
              <a:rPr lang="en-US" smtClean="0"/>
              <a:t>1</a:t>
            </a:fld>
            <a:endParaRPr lang="en-US"/>
          </a:p>
        </p:txBody>
      </p:sp>
    </p:spTree>
    <p:extLst>
      <p:ext uri="{BB962C8B-B14F-4D97-AF65-F5344CB8AC3E}">
        <p14:creationId xmlns:p14="http://schemas.microsoft.com/office/powerpoint/2010/main" val="192227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 confused</a:t>
            </a:r>
          </a:p>
        </p:txBody>
      </p:sp>
      <p:sp>
        <p:nvSpPr>
          <p:cNvPr id="4" name="Slide Number Placeholder 3"/>
          <p:cNvSpPr>
            <a:spLocks noGrp="1"/>
          </p:cNvSpPr>
          <p:nvPr>
            <p:ph type="sldNum" sz="quarter" idx="5"/>
          </p:nvPr>
        </p:nvSpPr>
        <p:spPr/>
        <p:txBody>
          <a:bodyPr/>
          <a:lstStyle/>
          <a:p>
            <a:fld id="{4BDACE16-2C81-43D5-9C18-6FB9AC5C9B2E}" type="slidenum">
              <a:rPr lang="en-US" smtClean="0"/>
              <a:t>8</a:t>
            </a:fld>
            <a:endParaRPr lang="en-US"/>
          </a:p>
        </p:txBody>
      </p:sp>
    </p:spTree>
    <p:extLst>
      <p:ext uri="{BB962C8B-B14F-4D97-AF65-F5344CB8AC3E}">
        <p14:creationId xmlns:p14="http://schemas.microsoft.com/office/powerpoint/2010/main" val="324315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ACE16-2C81-43D5-9C18-6FB9AC5C9B2E}" type="slidenum">
              <a:rPr lang="en-US" smtClean="0"/>
              <a:t>14</a:t>
            </a:fld>
            <a:endParaRPr lang="en-US"/>
          </a:p>
        </p:txBody>
      </p:sp>
    </p:spTree>
    <p:extLst>
      <p:ext uri="{BB962C8B-B14F-4D97-AF65-F5344CB8AC3E}">
        <p14:creationId xmlns:p14="http://schemas.microsoft.com/office/powerpoint/2010/main" val="180153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2/28/22</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466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2/28/22</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9818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2/28/22</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98911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2/28/22</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75428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2/28/22</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68585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2/28/22</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18993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2/28/22</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94061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2/28/22</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46844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2/28/22</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11306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2/28/22</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535520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2/28/22</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344921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2/28/22</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144071381"/>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24" r:id="rId6"/>
    <p:sldLayoutId id="2147483720" r:id="rId7"/>
    <p:sldLayoutId id="2147483721" r:id="rId8"/>
    <p:sldLayoutId id="2147483722" r:id="rId9"/>
    <p:sldLayoutId id="2147483723" r:id="rId10"/>
    <p:sldLayoutId id="2147483725"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F1DCD9-4684-4B84-AD73-6652C8BA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9FCCD9E-6B69-4581-AE84-E87A3D82E9A8}"/>
              </a:ext>
            </a:extLst>
          </p:cNvPr>
          <p:cNvPicPr>
            <a:picLocks noChangeAspect="1"/>
          </p:cNvPicPr>
          <p:nvPr/>
        </p:nvPicPr>
        <p:blipFill rotWithShape="1">
          <a:blip r:embed="rId3"/>
          <a:srcRect t="4942" b="13879"/>
          <a:stretch/>
        </p:blipFill>
        <p:spPr>
          <a:xfrm>
            <a:off x="19059" y="11"/>
            <a:ext cx="12199237" cy="6857989"/>
          </a:xfrm>
          <a:prstGeom prst="rect">
            <a:avLst/>
          </a:prstGeom>
        </p:spPr>
      </p:pic>
      <p:sp>
        <p:nvSpPr>
          <p:cNvPr id="11" name="Freeform: Shape 10">
            <a:extLst>
              <a:ext uri="{FF2B5EF4-FFF2-40B4-BE49-F238E27FC236}">
                <a16:creationId xmlns:a16="http://schemas.microsoft.com/office/drawing/2014/main" id="{4BE6A732-8124-4A59-8EC9-BF4A1648A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2226538" y="-2233466"/>
            <a:ext cx="6858000" cy="11324929"/>
          </a:xfrm>
          <a:custGeom>
            <a:avLst/>
            <a:gdLst>
              <a:gd name="connsiteX0" fmla="*/ 0 w 6858000"/>
              <a:gd name="connsiteY0" fmla="*/ 9303227 h 11262142"/>
              <a:gd name="connsiteX1" fmla="*/ 0 w 6858000"/>
              <a:gd name="connsiteY1" fmla="*/ 6495555 h 11262142"/>
              <a:gd name="connsiteX2" fmla="*/ 1 w 6858000"/>
              <a:gd name="connsiteY2" fmla="*/ 6495555 h 11262142"/>
              <a:gd name="connsiteX3" fmla="*/ 1 w 6858000"/>
              <a:gd name="connsiteY3" fmla="*/ 0 h 11262142"/>
              <a:gd name="connsiteX4" fmla="*/ 6858000 w 6858000"/>
              <a:gd name="connsiteY4" fmla="*/ 6015407 h 11262142"/>
              <a:gd name="connsiteX5" fmla="*/ 6858000 w 6858000"/>
              <a:gd name="connsiteY5" fmla="*/ 8999698 h 11262142"/>
              <a:gd name="connsiteX6" fmla="*/ 6858000 w 6858000"/>
              <a:gd name="connsiteY6" fmla="*/ 11262142 h 11262142"/>
              <a:gd name="connsiteX7" fmla="*/ 1 w 6858000"/>
              <a:gd name="connsiteY7" fmla="*/ 11262142 h 11262142"/>
              <a:gd name="connsiteX8" fmla="*/ 1 w 6858000"/>
              <a:gd name="connsiteY8" fmla="*/ 9303227 h 1126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11262142">
                <a:moveTo>
                  <a:pt x="0" y="9303227"/>
                </a:moveTo>
                <a:lnTo>
                  <a:pt x="0" y="6495555"/>
                </a:lnTo>
                <a:lnTo>
                  <a:pt x="1" y="6495555"/>
                </a:lnTo>
                <a:lnTo>
                  <a:pt x="1" y="0"/>
                </a:lnTo>
                <a:lnTo>
                  <a:pt x="6858000" y="6015407"/>
                </a:lnTo>
                <a:lnTo>
                  <a:pt x="6858000" y="8999698"/>
                </a:lnTo>
                <a:lnTo>
                  <a:pt x="6858000" y="11262142"/>
                </a:lnTo>
                <a:lnTo>
                  <a:pt x="1" y="11262142"/>
                </a:lnTo>
                <a:lnTo>
                  <a:pt x="1" y="9303227"/>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BE4393B-E967-4691-9720-48129457633B}"/>
              </a:ext>
            </a:extLst>
          </p:cNvPr>
          <p:cNvSpPr>
            <a:spLocks noGrp="1"/>
          </p:cNvSpPr>
          <p:nvPr>
            <p:ph type="ctrTitle"/>
          </p:nvPr>
        </p:nvSpPr>
        <p:spPr>
          <a:xfrm>
            <a:off x="873997" y="829746"/>
            <a:ext cx="7363350" cy="3650711"/>
          </a:xfrm>
        </p:spPr>
        <p:txBody>
          <a:bodyPr anchor="t">
            <a:normAutofit/>
          </a:bodyPr>
          <a:lstStyle/>
          <a:p>
            <a:r>
              <a:rPr lang="en-US" sz="6600" dirty="0">
                <a:solidFill>
                  <a:srgbClr val="FFFFFF"/>
                </a:solidFill>
              </a:rPr>
              <a:t>trick mirror:</a:t>
            </a:r>
            <a:br>
              <a:rPr lang="en-US" sz="6600" dirty="0">
                <a:solidFill>
                  <a:srgbClr val="FFFFFF"/>
                </a:solidFill>
              </a:rPr>
            </a:br>
            <a:r>
              <a:rPr lang="en-US" sz="6000" dirty="0">
                <a:solidFill>
                  <a:srgbClr val="FFFFFF"/>
                </a:solidFill>
              </a:rPr>
              <a:t>Reflections on self delusion</a:t>
            </a:r>
            <a:br>
              <a:rPr lang="en-US" sz="6000" dirty="0">
                <a:solidFill>
                  <a:srgbClr val="FFFFFF"/>
                </a:solidFill>
              </a:rPr>
            </a:br>
            <a:r>
              <a:rPr lang="en-US" sz="2800" dirty="0">
                <a:solidFill>
                  <a:schemeClr val="bg2">
                    <a:lumMod val="25000"/>
                    <a:lumOff val="75000"/>
                  </a:schemeClr>
                </a:solidFill>
              </a:rPr>
              <a:t>(2019)</a:t>
            </a:r>
          </a:p>
        </p:txBody>
      </p:sp>
      <p:sp>
        <p:nvSpPr>
          <p:cNvPr id="3" name="Subtitle 2">
            <a:extLst>
              <a:ext uri="{FF2B5EF4-FFF2-40B4-BE49-F238E27FC236}">
                <a16:creationId xmlns:a16="http://schemas.microsoft.com/office/drawing/2014/main" id="{81FC7B80-1FE0-4EEC-B3DE-51C541FBEB58}"/>
              </a:ext>
            </a:extLst>
          </p:cNvPr>
          <p:cNvSpPr>
            <a:spLocks noGrp="1"/>
          </p:cNvSpPr>
          <p:nvPr>
            <p:ph type="subTitle" idx="1"/>
          </p:nvPr>
        </p:nvSpPr>
        <p:spPr>
          <a:xfrm>
            <a:off x="1188357" y="5330505"/>
            <a:ext cx="4264677" cy="948363"/>
          </a:xfrm>
        </p:spPr>
        <p:txBody>
          <a:bodyPr anchor="t">
            <a:normAutofit lnSpcReduction="10000"/>
          </a:bodyPr>
          <a:lstStyle/>
          <a:p>
            <a:pPr algn="ctr"/>
            <a:r>
              <a:rPr lang="en-US" sz="2400" dirty="0">
                <a:solidFill>
                  <a:srgbClr val="FFFFFF"/>
                </a:solidFill>
              </a:rPr>
              <a:t>JAN SUSINA – ENG 375</a:t>
            </a:r>
          </a:p>
          <a:p>
            <a:pPr algn="ctr"/>
            <a:r>
              <a:rPr lang="en-US" sz="2400" dirty="0">
                <a:solidFill>
                  <a:srgbClr val="FFFFFF"/>
                </a:solidFill>
                <a:highlight>
                  <a:srgbClr val="0000FF"/>
                </a:highlight>
              </a:rPr>
              <a:t>3/1/2022</a:t>
            </a:r>
          </a:p>
        </p:txBody>
      </p:sp>
      <p:cxnSp>
        <p:nvCxnSpPr>
          <p:cNvPr id="13" name="Straight Connector 12">
            <a:extLst>
              <a:ext uri="{FF2B5EF4-FFF2-40B4-BE49-F238E27FC236}">
                <a16:creationId xmlns:a16="http://schemas.microsoft.com/office/drawing/2014/main" id="{EFDAA6A4-1F42-460B-A500-921EEB4BC0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6064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EE73602F-8469-478A-92E0-7E2020348E50}"/>
              </a:ext>
            </a:extLst>
          </p:cNvPr>
          <p:cNvSpPr txBox="1">
            <a:spLocks/>
          </p:cNvSpPr>
          <p:nvPr/>
        </p:nvSpPr>
        <p:spPr>
          <a:xfrm>
            <a:off x="6662580" y="4087221"/>
            <a:ext cx="5268856" cy="786472"/>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100000"/>
              </a:lnSpc>
              <a:spcBef>
                <a:spcPct val="0"/>
              </a:spcBef>
              <a:buNone/>
              <a:defRPr sz="4800" kern="1200" cap="all" spc="300" baseline="0">
                <a:solidFill>
                  <a:schemeClr val="tx1"/>
                </a:solidFill>
                <a:latin typeface="+mj-lt"/>
                <a:ea typeface="+mj-ea"/>
                <a:cs typeface="+mj-cs"/>
              </a:defRPr>
            </a:lvl1pPr>
          </a:lstStyle>
          <a:p>
            <a:pPr algn="r"/>
            <a:r>
              <a:rPr lang="en-US" sz="3900" dirty="0">
                <a:solidFill>
                  <a:schemeClr val="bg2">
                    <a:lumMod val="25000"/>
                    <a:lumOff val="75000"/>
                  </a:schemeClr>
                </a:solidFill>
              </a:rPr>
              <a:t>By  </a:t>
            </a:r>
            <a:r>
              <a:rPr lang="en-US" sz="3900" b="1" dirty="0">
                <a:solidFill>
                  <a:schemeClr val="bg2">
                    <a:lumMod val="90000"/>
                    <a:lumOff val="10000"/>
                  </a:schemeClr>
                </a:solidFill>
              </a:rPr>
              <a:t>Jia Tolentino</a:t>
            </a:r>
          </a:p>
        </p:txBody>
      </p:sp>
      <p:sp>
        <p:nvSpPr>
          <p:cNvPr id="5" name="TextBox 4">
            <a:extLst>
              <a:ext uri="{FF2B5EF4-FFF2-40B4-BE49-F238E27FC236}">
                <a16:creationId xmlns:a16="http://schemas.microsoft.com/office/drawing/2014/main" id="{A46C6ACD-5994-6549-97E4-C25A6A4396BE}"/>
              </a:ext>
            </a:extLst>
          </p:cNvPr>
          <p:cNvSpPr txBox="1"/>
          <p:nvPr/>
        </p:nvSpPr>
        <p:spPr>
          <a:xfrm>
            <a:off x="7581900" y="5626100"/>
            <a:ext cx="3898900" cy="369332"/>
          </a:xfrm>
          <a:prstGeom prst="rect">
            <a:avLst/>
          </a:prstGeom>
          <a:noFill/>
        </p:spPr>
        <p:txBody>
          <a:bodyPr wrap="square" rtlCol="0">
            <a:spAutoFit/>
          </a:bodyPr>
          <a:lstStyle/>
          <a:p>
            <a:r>
              <a:rPr lang="en-US" dirty="0"/>
              <a:t>PowerPoint by Olivia Godoy</a:t>
            </a:r>
          </a:p>
        </p:txBody>
      </p:sp>
    </p:spTree>
    <p:extLst>
      <p:ext uri="{BB962C8B-B14F-4D97-AF65-F5344CB8AC3E}">
        <p14:creationId xmlns:p14="http://schemas.microsoft.com/office/powerpoint/2010/main" val="4010938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c 10" descr="Bookmark outline">
            <a:extLst>
              <a:ext uri="{FF2B5EF4-FFF2-40B4-BE49-F238E27FC236}">
                <a16:creationId xmlns:a16="http://schemas.microsoft.com/office/drawing/2014/main" id="{8EA13821-B949-4F28-8D7C-820A968CCC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87946"/>
            <a:ext cx="775535" cy="775535"/>
          </a:xfrm>
          <a:prstGeom prst="rect">
            <a:avLst/>
          </a:prstGeom>
        </p:spPr>
      </p:pic>
      <p:sp>
        <p:nvSpPr>
          <p:cNvPr id="12" name="TextBox 11">
            <a:extLst>
              <a:ext uri="{FF2B5EF4-FFF2-40B4-BE49-F238E27FC236}">
                <a16:creationId xmlns:a16="http://schemas.microsoft.com/office/drawing/2014/main" id="{9B12793D-F38D-4DFF-988A-14746CC13A0C}"/>
              </a:ext>
            </a:extLst>
          </p:cNvPr>
          <p:cNvSpPr txBox="1"/>
          <p:nvPr/>
        </p:nvSpPr>
        <p:spPr>
          <a:xfrm>
            <a:off x="574757" y="244880"/>
            <a:ext cx="1251285" cy="461665"/>
          </a:xfrm>
          <a:prstGeom prst="rect">
            <a:avLst/>
          </a:prstGeom>
          <a:noFill/>
        </p:spPr>
        <p:txBody>
          <a:bodyPr wrap="square" rtlCol="0">
            <a:spAutoFit/>
          </a:bodyPr>
          <a:lstStyle/>
          <a:p>
            <a:r>
              <a:rPr lang="en-US" sz="2400" dirty="0"/>
              <a:t>P. 95</a:t>
            </a:r>
          </a:p>
        </p:txBody>
      </p:sp>
      <p:sp>
        <p:nvSpPr>
          <p:cNvPr id="10" name="Title 1">
            <a:extLst>
              <a:ext uri="{FF2B5EF4-FFF2-40B4-BE49-F238E27FC236}">
                <a16:creationId xmlns:a16="http://schemas.microsoft.com/office/drawing/2014/main" id="{0A359CC8-4394-40E4-A335-DA6D25D3166B}"/>
              </a:ext>
            </a:extLst>
          </p:cNvPr>
          <p:cNvSpPr>
            <a:spLocks noGrp="1"/>
          </p:cNvSpPr>
          <p:nvPr>
            <p:ph type="title"/>
          </p:nvPr>
        </p:nvSpPr>
        <p:spPr>
          <a:xfrm>
            <a:off x="2563949" y="-113"/>
            <a:ext cx="4700114" cy="998272"/>
          </a:xfrm>
        </p:spPr>
        <p:txBody>
          <a:bodyPr>
            <a:normAutofit/>
          </a:bodyPr>
          <a:lstStyle/>
          <a:p>
            <a:r>
              <a:rPr lang="en-US" sz="4400" dirty="0"/>
              <a:t>“Pure Heroines”</a:t>
            </a:r>
          </a:p>
        </p:txBody>
      </p:sp>
      <p:sp>
        <p:nvSpPr>
          <p:cNvPr id="9" name="Content Placeholder 2">
            <a:extLst>
              <a:ext uri="{FF2B5EF4-FFF2-40B4-BE49-F238E27FC236}">
                <a16:creationId xmlns:a16="http://schemas.microsoft.com/office/drawing/2014/main" id="{B5C233FD-5F47-41CF-B72C-62078F9A3CAE}"/>
              </a:ext>
            </a:extLst>
          </p:cNvPr>
          <p:cNvSpPr txBox="1">
            <a:spLocks/>
          </p:cNvSpPr>
          <p:nvPr/>
        </p:nvSpPr>
        <p:spPr>
          <a:xfrm>
            <a:off x="1711796" y="2186781"/>
            <a:ext cx="5969000" cy="2366399"/>
          </a:xfrm>
          <a:prstGeom prst="rect">
            <a:avLst/>
          </a:prstGeom>
          <a:ln w="28575">
            <a:solidFill>
              <a:srgbClr val="E5539C"/>
            </a:solidFill>
          </a:ln>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dirty="0">
                <a:latin typeface="Georgia Pro Light" panose="02040302050405020303" pitchFamily="18" charset="0"/>
                <a:ea typeface="Cambria" panose="02040503050406030204" pitchFamily="18" charset="0"/>
              </a:rPr>
              <a:t>“the stories we live </a:t>
            </a:r>
          </a:p>
          <a:p>
            <a:pPr marL="0" indent="0">
              <a:lnSpc>
                <a:spcPct val="100000"/>
              </a:lnSpc>
              <a:buNone/>
            </a:pPr>
            <a:r>
              <a:rPr lang="en-US" sz="3200" dirty="0">
                <a:latin typeface="Georgia Pro Light" panose="02040302050405020303" pitchFamily="18" charset="0"/>
                <a:ea typeface="Cambria" panose="02040503050406030204" pitchFamily="18" charset="0"/>
              </a:rPr>
              <a:t>and the stories we read </a:t>
            </a:r>
          </a:p>
          <a:p>
            <a:pPr marL="0" indent="0">
              <a:lnSpc>
                <a:spcPct val="100000"/>
              </a:lnSpc>
              <a:buNone/>
            </a:pPr>
            <a:r>
              <a:rPr lang="en-US" sz="3200" dirty="0">
                <a:latin typeface="Georgia Pro Light" panose="02040302050405020303" pitchFamily="18" charset="0"/>
                <a:ea typeface="Cambria" panose="02040503050406030204" pitchFamily="18" charset="0"/>
              </a:rPr>
              <a:t>are to some degrees inseparable” (95)</a:t>
            </a:r>
          </a:p>
        </p:txBody>
      </p:sp>
      <p:pic>
        <p:nvPicPr>
          <p:cNvPr id="5122" name="Picture 2" descr="&amp;amp;#39;Trick Mirror&amp;amp;#39; Finds Hope That Little Truths Will Emerge Amid Absurdities :  NPR">
            <a:extLst>
              <a:ext uri="{FF2B5EF4-FFF2-40B4-BE49-F238E27FC236}">
                <a16:creationId xmlns:a16="http://schemas.microsoft.com/office/drawing/2014/main" id="{A900C6D2-5A31-244A-BF30-430D14CE3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2894" y="2138899"/>
            <a:ext cx="3869706" cy="258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106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6E202A-4C42-4BF5-B397-1CDF2038708E}"/>
              </a:ext>
            </a:extLst>
          </p:cNvPr>
          <p:cNvSpPr>
            <a:spLocks noGrp="1"/>
          </p:cNvSpPr>
          <p:nvPr>
            <p:ph idx="1"/>
          </p:nvPr>
        </p:nvSpPr>
        <p:spPr>
          <a:xfrm>
            <a:off x="965730" y="1166438"/>
            <a:ext cx="4700114" cy="3071592"/>
          </a:xfrm>
          <a:ln w="28575">
            <a:solidFill>
              <a:srgbClr val="FFCA10"/>
            </a:solidFill>
          </a:ln>
        </p:spPr>
        <p:txBody>
          <a:bodyPr anchor="ctr">
            <a:normAutofit/>
          </a:bodyPr>
          <a:lstStyle/>
          <a:p>
            <a:pPr marL="514350" indent="-514350">
              <a:buFont typeface="+mj-lt"/>
              <a:buAutoNum type="arabicPeriod"/>
            </a:pPr>
            <a:r>
              <a:rPr lang="en-US" sz="2600" b="1" dirty="0">
                <a:latin typeface="Georgia Pro Light" panose="02040302050405020303" pitchFamily="18" charset="0"/>
                <a:ea typeface="Cambria" panose="02040503050406030204" pitchFamily="18" charset="0"/>
              </a:rPr>
              <a:t>Children’s Books: innocence</a:t>
            </a:r>
          </a:p>
          <a:p>
            <a:pPr lvl="1">
              <a:buFont typeface="Wingdings" panose="05000000000000000000" pitchFamily="2" charset="2"/>
              <a:buChar char="§"/>
            </a:pPr>
            <a:r>
              <a:rPr lang="en-US" sz="2400" dirty="0">
                <a:latin typeface="Georgia Pro Light" panose="02040302050405020303" pitchFamily="18" charset="0"/>
                <a:ea typeface="Cambria" panose="02040503050406030204" pitchFamily="18" charset="0"/>
              </a:rPr>
              <a:t>From the Mixed-Up Files</a:t>
            </a:r>
          </a:p>
          <a:p>
            <a:pPr lvl="1">
              <a:buFont typeface="Wingdings" panose="05000000000000000000" pitchFamily="2" charset="2"/>
              <a:buChar char="§"/>
            </a:pPr>
            <a:r>
              <a:rPr lang="en-US" sz="2400" dirty="0">
                <a:latin typeface="Georgia Pro Light" panose="02040302050405020303" pitchFamily="18" charset="0"/>
                <a:ea typeface="Cambria" panose="02040503050406030204" pitchFamily="18" charset="0"/>
              </a:rPr>
              <a:t>Little House </a:t>
            </a:r>
            <a:r>
              <a:rPr lang="en-US" sz="2400" i="0" dirty="0">
                <a:latin typeface="Georgia Pro Light" panose="02040302050405020303" pitchFamily="18" charset="0"/>
                <a:ea typeface="Cambria" panose="02040503050406030204" pitchFamily="18" charset="0"/>
              </a:rPr>
              <a:t>series</a:t>
            </a:r>
          </a:p>
          <a:p>
            <a:pPr lvl="1">
              <a:buFont typeface="Wingdings" panose="05000000000000000000" pitchFamily="2" charset="2"/>
              <a:buChar char="§"/>
            </a:pPr>
            <a:r>
              <a:rPr lang="en-US" sz="2400" dirty="0">
                <a:latin typeface="Georgia Pro Light" panose="02040302050405020303" pitchFamily="18" charset="0"/>
                <a:ea typeface="Cambria" panose="02040503050406030204" pitchFamily="18" charset="0"/>
              </a:rPr>
              <a:t>Ramona</a:t>
            </a:r>
            <a:r>
              <a:rPr lang="en-US" sz="2400" i="0" dirty="0">
                <a:latin typeface="Georgia Pro Light" panose="02040302050405020303" pitchFamily="18" charset="0"/>
                <a:ea typeface="Cambria" panose="02040503050406030204" pitchFamily="18" charset="0"/>
              </a:rPr>
              <a:t> series</a:t>
            </a:r>
          </a:p>
          <a:p>
            <a:pPr lvl="1">
              <a:buFont typeface="Wingdings" panose="05000000000000000000" pitchFamily="2" charset="2"/>
              <a:buChar char="§"/>
            </a:pPr>
            <a:r>
              <a:rPr lang="en-US" sz="2400" dirty="0">
                <a:latin typeface="Georgia Pro Light" panose="02040302050405020303" pitchFamily="18" charset="0"/>
                <a:ea typeface="Cambria" panose="02040503050406030204" pitchFamily="18" charset="0"/>
              </a:rPr>
              <a:t>Harriet the Spy</a:t>
            </a:r>
          </a:p>
          <a:p>
            <a:pPr lvl="1">
              <a:buFont typeface="Wingdings" panose="05000000000000000000" pitchFamily="2" charset="2"/>
              <a:buChar char="§"/>
            </a:pPr>
            <a:r>
              <a:rPr lang="en-US" sz="2400" dirty="0">
                <a:latin typeface="Georgia Pro Light" panose="02040302050405020303" pitchFamily="18" charset="0"/>
                <a:ea typeface="Cambria" panose="02040503050406030204" pitchFamily="18" charset="0"/>
              </a:rPr>
              <a:t>Anastasia </a:t>
            </a:r>
            <a:r>
              <a:rPr lang="en-US" sz="2400" dirty="0" err="1">
                <a:latin typeface="Georgia Pro Light" panose="02040302050405020303" pitchFamily="18" charset="0"/>
                <a:ea typeface="Cambria" panose="02040503050406030204" pitchFamily="18" charset="0"/>
              </a:rPr>
              <a:t>Krupnik</a:t>
            </a:r>
            <a:endParaRPr lang="en-US" sz="2400" dirty="0">
              <a:latin typeface="Georgia Pro Light" panose="02040302050405020303" pitchFamily="18" charset="0"/>
              <a:ea typeface="Cambria" panose="02040503050406030204" pitchFamily="18" charset="0"/>
            </a:endParaRPr>
          </a:p>
        </p:txBody>
      </p:sp>
      <p:pic>
        <p:nvPicPr>
          <p:cNvPr id="11" name="Graphic 10" descr="Bookmark outline">
            <a:extLst>
              <a:ext uri="{FF2B5EF4-FFF2-40B4-BE49-F238E27FC236}">
                <a16:creationId xmlns:a16="http://schemas.microsoft.com/office/drawing/2014/main" id="{8EA13821-B949-4F28-8D7C-820A968CCC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87946"/>
            <a:ext cx="775535" cy="775535"/>
          </a:xfrm>
          <a:prstGeom prst="rect">
            <a:avLst/>
          </a:prstGeom>
        </p:spPr>
      </p:pic>
      <p:sp>
        <p:nvSpPr>
          <p:cNvPr id="12" name="TextBox 11">
            <a:extLst>
              <a:ext uri="{FF2B5EF4-FFF2-40B4-BE49-F238E27FC236}">
                <a16:creationId xmlns:a16="http://schemas.microsoft.com/office/drawing/2014/main" id="{9B12793D-F38D-4DFF-988A-14746CC13A0C}"/>
              </a:ext>
            </a:extLst>
          </p:cNvPr>
          <p:cNvSpPr txBox="1"/>
          <p:nvPr/>
        </p:nvSpPr>
        <p:spPr>
          <a:xfrm>
            <a:off x="574757" y="244880"/>
            <a:ext cx="1251285" cy="461665"/>
          </a:xfrm>
          <a:prstGeom prst="rect">
            <a:avLst/>
          </a:prstGeom>
          <a:noFill/>
        </p:spPr>
        <p:txBody>
          <a:bodyPr wrap="square" rtlCol="0">
            <a:spAutoFit/>
          </a:bodyPr>
          <a:lstStyle/>
          <a:p>
            <a:r>
              <a:rPr lang="en-US" sz="2400" dirty="0"/>
              <a:t>P. 95</a:t>
            </a:r>
          </a:p>
        </p:txBody>
      </p:sp>
      <p:sp>
        <p:nvSpPr>
          <p:cNvPr id="10" name="Title 1">
            <a:extLst>
              <a:ext uri="{FF2B5EF4-FFF2-40B4-BE49-F238E27FC236}">
                <a16:creationId xmlns:a16="http://schemas.microsoft.com/office/drawing/2014/main" id="{0A359CC8-4394-40E4-A335-DA6D25D3166B}"/>
              </a:ext>
            </a:extLst>
          </p:cNvPr>
          <p:cNvSpPr>
            <a:spLocks noGrp="1"/>
          </p:cNvSpPr>
          <p:nvPr>
            <p:ph type="title"/>
          </p:nvPr>
        </p:nvSpPr>
        <p:spPr>
          <a:xfrm>
            <a:off x="2563949" y="-113"/>
            <a:ext cx="4700114" cy="998272"/>
          </a:xfrm>
        </p:spPr>
        <p:txBody>
          <a:bodyPr>
            <a:normAutofit/>
          </a:bodyPr>
          <a:lstStyle/>
          <a:p>
            <a:r>
              <a:rPr lang="en-US" sz="4400" dirty="0"/>
              <a:t>“Pure Heroines”</a:t>
            </a:r>
          </a:p>
        </p:txBody>
      </p:sp>
      <p:sp>
        <p:nvSpPr>
          <p:cNvPr id="13" name="Content Placeholder 2">
            <a:extLst>
              <a:ext uri="{FF2B5EF4-FFF2-40B4-BE49-F238E27FC236}">
                <a16:creationId xmlns:a16="http://schemas.microsoft.com/office/drawing/2014/main" id="{6C6E45C5-B554-4ED9-BC99-137BB43EFB85}"/>
              </a:ext>
            </a:extLst>
          </p:cNvPr>
          <p:cNvSpPr txBox="1">
            <a:spLocks/>
          </p:cNvSpPr>
          <p:nvPr/>
        </p:nvSpPr>
        <p:spPr>
          <a:xfrm>
            <a:off x="6467015" y="1119629"/>
            <a:ext cx="4818400" cy="2309371"/>
          </a:xfrm>
          <a:prstGeom prst="rect">
            <a:avLst/>
          </a:prstGeom>
          <a:ln w="28575">
            <a:solidFill>
              <a:srgbClr val="FFCA10"/>
            </a:solidFill>
          </a:ln>
        </p:spPr>
        <p:txBody>
          <a:bodyPr vert="horz" lIns="91440" tIns="45720" rIns="91440" bIns="45720" rtlCol="0" anchor="ctr">
            <a:normAutofit fontScale="925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en-US" sz="2800" b="1" dirty="0">
                <a:latin typeface="Georgia Pro Light" panose="02040302050405020303" pitchFamily="18" charset="0"/>
                <a:ea typeface="Cambria" panose="02040503050406030204" pitchFamily="18" charset="0"/>
              </a:rPr>
              <a:t>YA Books: sad and traumatic</a:t>
            </a:r>
          </a:p>
          <a:p>
            <a:pPr marL="514350" lvl="1" indent="-514350">
              <a:buFont typeface="Wingdings" panose="05000000000000000000" pitchFamily="2" charset="2"/>
              <a:buChar char="§"/>
            </a:pPr>
            <a:r>
              <a:rPr lang="en-US" sz="2600" dirty="0">
                <a:latin typeface="Georgia Pro Light" panose="02040302050405020303" pitchFamily="18" charset="0"/>
                <a:ea typeface="Cambria" panose="02040503050406030204" pitchFamily="18" charset="0"/>
              </a:rPr>
              <a:t>Bell Jar</a:t>
            </a:r>
          </a:p>
          <a:p>
            <a:pPr marL="514350" lvl="1" indent="-514350">
              <a:buFont typeface="Wingdings" panose="05000000000000000000" pitchFamily="2" charset="2"/>
              <a:buChar char="§"/>
            </a:pPr>
            <a:r>
              <a:rPr lang="en-US" sz="2600" dirty="0">
                <a:latin typeface="Georgia Pro Light" panose="02040302050405020303" pitchFamily="18" charset="0"/>
                <a:ea typeface="Cambria" panose="02040503050406030204" pitchFamily="18" charset="0"/>
              </a:rPr>
              <a:t>Virgin Suicides</a:t>
            </a:r>
          </a:p>
          <a:p>
            <a:pPr marL="514350" lvl="1" indent="-514350">
              <a:buFont typeface="Wingdings" panose="05000000000000000000" pitchFamily="2" charset="2"/>
              <a:buChar char="§"/>
            </a:pPr>
            <a:r>
              <a:rPr lang="en-US" sz="2600" dirty="0">
                <a:latin typeface="Georgia Pro Light" panose="02040302050405020303" pitchFamily="18" charset="0"/>
                <a:ea typeface="Cambria" panose="02040503050406030204" pitchFamily="18" charset="0"/>
              </a:rPr>
              <a:t>Twilight</a:t>
            </a:r>
          </a:p>
        </p:txBody>
      </p:sp>
      <p:sp>
        <p:nvSpPr>
          <p:cNvPr id="15" name="Content Placeholder 2">
            <a:extLst>
              <a:ext uri="{FF2B5EF4-FFF2-40B4-BE49-F238E27FC236}">
                <a16:creationId xmlns:a16="http://schemas.microsoft.com/office/drawing/2014/main" id="{450D6705-847E-496F-BF60-039D8A35AE06}"/>
              </a:ext>
            </a:extLst>
          </p:cNvPr>
          <p:cNvSpPr txBox="1">
            <a:spLocks/>
          </p:cNvSpPr>
          <p:nvPr/>
        </p:nvSpPr>
        <p:spPr>
          <a:xfrm>
            <a:off x="6526158" y="3685149"/>
            <a:ext cx="4700114" cy="2309370"/>
          </a:xfrm>
          <a:prstGeom prst="rect">
            <a:avLst/>
          </a:prstGeom>
          <a:ln w="28575">
            <a:solidFill>
              <a:srgbClr val="FFCA10"/>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3"/>
            </a:pPr>
            <a:r>
              <a:rPr lang="en-US" sz="2600" b="1" dirty="0">
                <a:latin typeface="Georgia Pro Light" panose="02040302050405020303" pitchFamily="18" charset="0"/>
                <a:ea typeface="Cambria" panose="02040503050406030204" pitchFamily="18" charset="0"/>
              </a:rPr>
              <a:t>Adult Books: bitter and dead</a:t>
            </a:r>
          </a:p>
          <a:p>
            <a:pPr marL="514350" lvl="1" indent="-514350">
              <a:buFont typeface="Wingdings" panose="05000000000000000000" pitchFamily="2" charset="2"/>
              <a:buChar char="§"/>
            </a:pPr>
            <a:r>
              <a:rPr lang="en-US" sz="2400" u="sng" dirty="0">
                <a:latin typeface="Georgia Pro Light" panose="02040302050405020303" pitchFamily="18" charset="0"/>
                <a:ea typeface="Cambria" panose="02040503050406030204" pitchFamily="18" charset="0"/>
              </a:rPr>
              <a:t>Madame Bovary</a:t>
            </a:r>
          </a:p>
          <a:p>
            <a:pPr marL="514350" lvl="1" indent="-514350">
              <a:buFont typeface="Wingdings" panose="05000000000000000000" pitchFamily="2" charset="2"/>
              <a:buChar char="§"/>
            </a:pPr>
            <a:r>
              <a:rPr lang="en-US" sz="2400" dirty="0">
                <a:latin typeface="Georgia Pro Light" panose="02040302050405020303" pitchFamily="18" charset="0"/>
                <a:ea typeface="Cambria" panose="02040503050406030204" pitchFamily="18" charset="0"/>
              </a:rPr>
              <a:t>Anna Karenina</a:t>
            </a:r>
          </a:p>
          <a:p>
            <a:pPr marL="514350" lvl="1" indent="-514350">
              <a:buFont typeface="Wingdings" panose="05000000000000000000" pitchFamily="2" charset="2"/>
              <a:buChar char="§"/>
            </a:pPr>
            <a:r>
              <a:rPr lang="en-US" sz="2400" dirty="0">
                <a:latin typeface="Georgia Pro Light" panose="02040302050405020303" pitchFamily="18" charset="0"/>
                <a:ea typeface="Cambria" panose="02040503050406030204" pitchFamily="18" charset="0"/>
              </a:rPr>
              <a:t>The Awakening</a:t>
            </a:r>
          </a:p>
        </p:txBody>
      </p:sp>
    </p:spTree>
    <p:extLst>
      <p:ext uri="{BB962C8B-B14F-4D97-AF65-F5344CB8AC3E}">
        <p14:creationId xmlns:p14="http://schemas.microsoft.com/office/powerpoint/2010/main" val="3567813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6E202A-4C42-4BF5-B397-1CDF2038708E}"/>
              </a:ext>
            </a:extLst>
          </p:cNvPr>
          <p:cNvSpPr>
            <a:spLocks noGrp="1"/>
          </p:cNvSpPr>
          <p:nvPr>
            <p:ph idx="1"/>
          </p:nvPr>
        </p:nvSpPr>
        <p:spPr>
          <a:xfrm>
            <a:off x="1623233" y="2384317"/>
            <a:ext cx="4472767" cy="2089365"/>
          </a:xfrm>
          <a:ln w="28575">
            <a:solidFill>
              <a:srgbClr val="FFCA10"/>
            </a:solidFill>
          </a:ln>
        </p:spPr>
        <p:txBody>
          <a:bodyPr anchor="ctr">
            <a:normAutofit/>
          </a:bodyPr>
          <a:lstStyle/>
          <a:p>
            <a:pPr marL="0" indent="0" algn="ctr">
              <a:lnSpc>
                <a:spcPct val="100000"/>
              </a:lnSpc>
              <a:buNone/>
            </a:pPr>
            <a:r>
              <a:rPr lang="en-US" sz="2600" b="1" dirty="0">
                <a:latin typeface="Georgia Pro Light" panose="02040302050405020303" pitchFamily="18" charset="0"/>
                <a:ea typeface="Cambria" panose="02040503050406030204" pitchFamily="18" charset="0"/>
              </a:rPr>
              <a:t>Children’s Books: </a:t>
            </a:r>
          </a:p>
          <a:p>
            <a:pPr marL="0" indent="0" algn="ctr">
              <a:lnSpc>
                <a:spcPct val="100000"/>
              </a:lnSpc>
              <a:buNone/>
            </a:pPr>
            <a:r>
              <a:rPr lang="en-US" sz="2600" dirty="0">
                <a:solidFill>
                  <a:srgbClr val="FFFF00"/>
                </a:solidFill>
                <a:latin typeface="Georgia Pro Light" panose="02040302050405020303" pitchFamily="18" charset="0"/>
                <a:ea typeface="Cambria" panose="02040503050406030204" pitchFamily="18" charset="0"/>
              </a:rPr>
              <a:t>the characters I wanted to be </a:t>
            </a:r>
          </a:p>
        </p:txBody>
      </p:sp>
      <p:pic>
        <p:nvPicPr>
          <p:cNvPr id="11" name="Graphic 10" descr="Bookmark outline">
            <a:extLst>
              <a:ext uri="{FF2B5EF4-FFF2-40B4-BE49-F238E27FC236}">
                <a16:creationId xmlns:a16="http://schemas.microsoft.com/office/drawing/2014/main" id="{8EA13821-B949-4F28-8D7C-820A968CCC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87946"/>
            <a:ext cx="775535" cy="775535"/>
          </a:xfrm>
          <a:prstGeom prst="rect">
            <a:avLst/>
          </a:prstGeom>
        </p:spPr>
      </p:pic>
      <p:sp>
        <p:nvSpPr>
          <p:cNvPr id="12" name="TextBox 11">
            <a:extLst>
              <a:ext uri="{FF2B5EF4-FFF2-40B4-BE49-F238E27FC236}">
                <a16:creationId xmlns:a16="http://schemas.microsoft.com/office/drawing/2014/main" id="{9B12793D-F38D-4DFF-988A-14746CC13A0C}"/>
              </a:ext>
            </a:extLst>
          </p:cNvPr>
          <p:cNvSpPr txBox="1"/>
          <p:nvPr/>
        </p:nvSpPr>
        <p:spPr>
          <a:xfrm>
            <a:off x="574757" y="244880"/>
            <a:ext cx="1251285" cy="461665"/>
          </a:xfrm>
          <a:prstGeom prst="rect">
            <a:avLst/>
          </a:prstGeom>
          <a:noFill/>
        </p:spPr>
        <p:txBody>
          <a:bodyPr wrap="square" rtlCol="0">
            <a:spAutoFit/>
          </a:bodyPr>
          <a:lstStyle/>
          <a:p>
            <a:r>
              <a:rPr lang="en-US" sz="2400" dirty="0"/>
              <a:t>P. 95</a:t>
            </a:r>
          </a:p>
        </p:txBody>
      </p:sp>
      <p:sp>
        <p:nvSpPr>
          <p:cNvPr id="10" name="Title 1">
            <a:extLst>
              <a:ext uri="{FF2B5EF4-FFF2-40B4-BE49-F238E27FC236}">
                <a16:creationId xmlns:a16="http://schemas.microsoft.com/office/drawing/2014/main" id="{0A359CC8-4394-40E4-A335-DA6D25D3166B}"/>
              </a:ext>
            </a:extLst>
          </p:cNvPr>
          <p:cNvSpPr>
            <a:spLocks noGrp="1"/>
          </p:cNvSpPr>
          <p:nvPr>
            <p:ph type="title"/>
          </p:nvPr>
        </p:nvSpPr>
        <p:spPr>
          <a:xfrm>
            <a:off x="4063878" y="863481"/>
            <a:ext cx="4472767" cy="998272"/>
          </a:xfrm>
        </p:spPr>
        <p:txBody>
          <a:bodyPr>
            <a:normAutofit/>
          </a:bodyPr>
          <a:lstStyle/>
          <a:p>
            <a:r>
              <a:rPr lang="en-US" sz="4400" dirty="0"/>
              <a:t>“Pure Heroines”</a:t>
            </a:r>
          </a:p>
        </p:txBody>
      </p:sp>
      <p:sp>
        <p:nvSpPr>
          <p:cNvPr id="14" name="Content Placeholder 2">
            <a:extLst>
              <a:ext uri="{FF2B5EF4-FFF2-40B4-BE49-F238E27FC236}">
                <a16:creationId xmlns:a16="http://schemas.microsoft.com/office/drawing/2014/main" id="{EA659FFE-83CF-4BF8-9430-2587879BEFFF}"/>
              </a:ext>
            </a:extLst>
          </p:cNvPr>
          <p:cNvSpPr txBox="1">
            <a:spLocks/>
          </p:cNvSpPr>
          <p:nvPr/>
        </p:nvSpPr>
        <p:spPr>
          <a:xfrm>
            <a:off x="6666156" y="2384317"/>
            <a:ext cx="3740978" cy="2089366"/>
          </a:xfrm>
          <a:prstGeom prst="rect">
            <a:avLst/>
          </a:prstGeom>
          <a:ln w="28575">
            <a:solidFill>
              <a:srgbClr val="FFCA10"/>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600" b="1" dirty="0">
                <a:latin typeface="Georgia Pro Light" panose="02040302050405020303" pitchFamily="18" charset="0"/>
                <a:ea typeface="Cambria" panose="02040503050406030204" pitchFamily="18" charset="0"/>
              </a:rPr>
              <a:t>YA Books: </a:t>
            </a:r>
          </a:p>
          <a:p>
            <a:pPr marL="0" indent="0" algn="ctr">
              <a:lnSpc>
                <a:spcPct val="100000"/>
              </a:lnSpc>
              <a:buFont typeface="Arial" panose="020B0604020202020204" pitchFamily="34" charset="0"/>
              <a:buNone/>
            </a:pPr>
            <a:r>
              <a:rPr lang="en-US" sz="2600" dirty="0">
                <a:solidFill>
                  <a:srgbClr val="FFFF00"/>
                </a:solidFill>
                <a:latin typeface="Georgia Pro Light" panose="02040302050405020303" pitchFamily="18" charset="0"/>
                <a:ea typeface="Cambria" panose="02040503050406030204" pitchFamily="18" charset="0"/>
              </a:rPr>
              <a:t>showed me who I was afraid to become</a:t>
            </a:r>
            <a:endParaRPr lang="en-US" sz="2400" dirty="0">
              <a:solidFill>
                <a:srgbClr val="FFFF00"/>
              </a:solidFill>
              <a:latin typeface="Georgia Pro Light" panose="02040302050405020303" pitchFamily="18" charset="0"/>
              <a:ea typeface="Cambria" panose="02040503050406030204" pitchFamily="18" charset="0"/>
            </a:endParaRPr>
          </a:p>
        </p:txBody>
      </p:sp>
    </p:spTree>
    <p:extLst>
      <p:ext uri="{BB962C8B-B14F-4D97-AF65-F5344CB8AC3E}">
        <p14:creationId xmlns:p14="http://schemas.microsoft.com/office/powerpoint/2010/main" val="241260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c 10" descr="Bookmark outline">
            <a:extLst>
              <a:ext uri="{FF2B5EF4-FFF2-40B4-BE49-F238E27FC236}">
                <a16:creationId xmlns:a16="http://schemas.microsoft.com/office/drawing/2014/main" id="{8EA13821-B949-4F28-8D7C-820A968CCC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87946"/>
            <a:ext cx="775535" cy="775535"/>
          </a:xfrm>
          <a:prstGeom prst="rect">
            <a:avLst/>
          </a:prstGeom>
        </p:spPr>
      </p:pic>
      <p:sp>
        <p:nvSpPr>
          <p:cNvPr id="12" name="TextBox 11">
            <a:extLst>
              <a:ext uri="{FF2B5EF4-FFF2-40B4-BE49-F238E27FC236}">
                <a16:creationId xmlns:a16="http://schemas.microsoft.com/office/drawing/2014/main" id="{9B12793D-F38D-4DFF-988A-14746CC13A0C}"/>
              </a:ext>
            </a:extLst>
          </p:cNvPr>
          <p:cNvSpPr txBox="1"/>
          <p:nvPr/>
        </p:nvSpPr>
        <p:spPr>
          <a:xfrm>
            <a:off x="574757" y="244880"/>
            <a:ext cx="1251285" cy="461665"/>
          </a:xfrm>
          <a:prstGeom prst="rect">
            <a:avLst/>
          </a:prstGeom>
          <a:noFill/>
        </p:spPr>
        <p:txBody>
          <a:bodyPr wrap="square" rtlCol="0">
            <a:spAutoFit/>
          </a:bodyPr>
          <a:lstStyle/>
          <a:p>
            <a:r>
              <a:rPr lang="en-US" sz="2400" dirty="0"/>
              <a:t>P. 157</a:t>
            </a:r>
          </a:p>
        </p:txBody>
      </p:sp>
      <p:sp>
        <p:nvSpPr>
          <p:cNvPr id="10" name="Title 1">
            <a:extLst>
              <a:ext uri="{FF2B5EF4-FFF2-40B4-BE49-F238E27FC236}">
                <a16:creationId xmlns:a16="http://schemas.microsoft.com/office/drawing/2014/main" id="{0A359CC8-4394-40E4-A335-DA6D25D3166B}"/>
              </a:ext>
            </a:extLst>
          </p:cNvPr>
          <p:cNvSpPr>
            <a:spLocks noGrp="1"/>
          </p:cNvSpPr>
          <p:nvPr>
            <p:ph type="title"/>
          </p:nvPr>
        </p:nvSpPr>
        <p:spPr>
          <a:xfrm>
            <a:off x="1367600" y="565719"/>
            <a:ext cx="9125491" cy="998272"/>
          </a:xfrm>
        </p:spPr>
        <p:txBody>
          <a:bodyPr>
            <a:normAutofit fontScale="90000"/>
          </a:bodyPr>
          <a:lstStyle/>
          <a:p>
            <a:r>
              <a:rPr lang="en-US" sz="4400" dirty="0"/>
              <a:t>“The Story of a Generation in 7 Scams”</a:t>
            </a:r>
          </a:p>
        </p:txBody>
      </p:sp>
      <p:sp>
        <p:nvSpPr>
          <p:cNvPr id="9" name="Content Placeholder 2">
            <a:extLst>
              <a:ext uri="{FF2B5EF4-FFF2-40B4-BE49-F238E27FC236}">
                <a16:creationId xmlns:a16="http://schemas.microsoft.com/office/drawing/2014/main" id="{82A41623-9F3E-448E-AF86-0AA6485AB497}"/>
              </a:ext>
            </a:extLst>
          </p:cNvPr>
          <p:cNvSpPr txBox="1">
            <a:spLocks/>
          </p:cNvSpPr>
          <p:nvPr/>
        </p:nvSpPr>
        <p:spPr>
          <a:xfrm>
            <a:off x="8055429" y="2575451"/>
            <a:ext cx="2989559" cy="1249025"/>
          </a:xfrm>
          <a:prstGeom prst="rect">
            <a:avLst/>
          </a:prstGeom>
          <a:ln w="28575">
            <a:solidFill>
              <a:srgbClr val="E5539C"/>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latin typeface="Georgia Pro Light" panose="02040302050405020303" pitchFamily="18" charset="0"/>
                <a:ea typeface="Cambria" panose="02040503050406030204" pitchFamily="18" charset="0"/>
              </a:rPr>
              <a:t>Billy McFarland’s </a:t>
            </a:r>
            <a:r>
              <a:rPr lang="en-US" sz="2800" dirty="0" err="1">
                <a:latin typeface="Georgia Pro Light" panose="02040302050405020303" pitchFamily="18" charset="0"/>
                <a:ea typeface="Cambria" panose="02040503050406030204" pitchFamily="18" charset="0"/>
              </a:rPr>
              <a:t>Fyre</a:t>
            </a:r>
            <a:r>
              <a:rPr lang="en-US" sz="2800" dirty="0">
                <a:latin typeface="Georgia Pro Light" panose="02040302050405020303" pitchFamily="18" charset="0"/>
                <a:ea typeface="Cambria" panose="02040503050406030204" pitchFamily="18" charset="0"/>
              </a:rPr>
              <a:t> Festival</a:t>
            </a:r>
          </a:p>
        </p:txBody>
      </p:sp>
      <p:sp>
        <p:nvSpPr>
          <p:cNvPr id="14" name="Content Placeholder 2">
            <a:extLst>
              <a:ext uri="{FF2B5EF4-FFF2-40B4-BE49-F238E27FC236}">
                <a16:creationId xmlns:a16="http://schemas.microsoft.com/office/drawing/2014/main" id="{EA659FFE-83CF-4BF8-9430-2587879BEFFF}"/>
              </a:ext>
            </a:extLst>
          </p:cNvPr>
          <p:cNvSpPr txBox="1">
            <a:spLocks/>
          </p:cNvSpPr>
          <p:nvPr/>
        </p:nvSpPr>
        <p:spPr>
          <a:xfrm>
            <a:off x="1363971" y="1723172"/>
            <a:ext cx="6305014" cy="4066949"/>
          </a:xfrm>
          <a:prstGeom prst="rect">
            <a:avLst/>
          </a:prstGeom>
          <a:ln w="9525">
            <a:solidFill>
              <a:srgbClr val="FFCA10"/>
            </a:solidFill>
          </a:ln>
          <a:effectLst>
            <a:glow rad="25400">
              <a:srgbClr val="FFDE65">
                <a:alpha val="40000"/>
              </a:srgbClr>
            </a:glow>
            <a:outerShdw dist="50800" algn="ctr" rotWithShape="0">
              <a:srgbClr val="000000">
                <a:alpha val="43137"/>
              </a:srgbClr>
            </a:outerShdw>
          </a:effectLst>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rabicPeriod"/>
            </a:pPr>
            <a:r>
              <a:rPr lang="en-US" sz="2400" dirty="0">
                <a:latin typeface="Georgia Pro Light" panose="02040302050405020303" pitchFamily="18" charset="0"/>
                <a:ea typeface="Cambria" panose="02040503050406030204" pitchFamily="18" charset="0"/>
              </a:rPr>
              <a:t>2008 Stock Market Crash (163)</a:t>
            </a:r>
          </a:p>
          <a:p>
            <a:pPr marL="457200" indent="-457200">
              <a:lnSpc>
                <a:spcPct val="100000"/>
              </a:lnSpc>
              <a:buFont typeface="+mj-lt"/>
              <a:buAutoNum type="arabicPeriod"/>
            </a:pPr>
            <a:r>
              <a:rPr lang="en-US" sz="2400" dirty="0">
                <a:latin typeface="Georgia Pro Light" panose="02040302050405020303" pitchFamily="18" charset="0"/>
                <a:ea typeface="Cambria" panose="02040503050406030204" pitchFamily="18" charset="0"/>
              </a:rPr>
              <a:t>Student debt (167)</a:t>
            </a:r>
          </a:p>
          <a:p>
            <a:pPr marL="457200" indent="-457200">
              <a:lnSpc>
                <a:spcPct val="100000"/>
              </a:lnSpc>
              <a:buFont typeface="+mj-lt"/>
              <a:buAutoNum type="arabicPeriod"/>
            </a:pPr>
            <a:r>
              <a:rPr lang="en-US" sz="2400" dirty="0">
                <a:latin typeface="Georgia Pro Light" panose="02040302050405020303" pitchFamily="18" charset="0"/>
                <a:ea typeface="Cambria" panose="02040503050406030204" pitchFamily="18" charset="0"/>
              </a:rPr>
              <a:t>Social media (170) </a:t>
            </a:r>
            <a:r>
              <a:rPr lang="en-US" i="1" dirty="0">
                <a:latin typeface="Georgia Pro Light" panose="02040302050405020303" pitchFamily="18" charset="0"/>
                <a:ea typeface="Cambria" panose="02040503050406030204" pitchFamily="18" charset="0"/>
              </a:rPr>
              <a:t>– Facebook </a:t>
            </a:r>
            <a:r>
              <a:rPr lang="en-US" sz="2300" dirty="0">
                <a:latin typeface="Georgia Pro Light" panose="02040302050405020303" pitchFamily="18" charset="0"/>
                <a:ea typeface="Cambria" panose="02040503050406030204" pitchFamily="18" charset="0"/>
              </a:rPr>
              <a:t> </a:t>
            </a:r>
          </a:p>
          <a:p>
            <a:pPr marL="457200" indent="-457200">
              <a:lnSpc>
                <a:spcPct val="100000"/>
              </a:lnSpc>
              <a:buFont typeface="+mj-lt"/>
              <a:buAutoNum type="arabicPeriod" startAt="4"/>
            </a:pPr>
            <a:r>
              <a:rPr lang="en-US" sz="2400" dirty="0" err="1">
                <a:latin typeface="Georgia Pro Light" panose="02040302050405020303" pitchFamily="18" charset="0"/>
                <a:ea typeface="Cambria" panose="02040503050406030204" pitchFamily="18" charset="0"/>
              </a:rPr>
              <a:t>Girlbosses</a:t>
            </a:r>
            <a:r>
              <a:rPr lang="en-US" sz="2400" dirty="0">
                <a:latin typeface="Georgia Pro Light" panose="02040302050405020303" pitchFamily="18" charset="0"/>
                <a:ea typeface="Cambria" panose="02040503050406030204" pitchFamily="18" charset="0"/>
              </a:rPr>
              <a:t> (175) </a:t>
            </a:r>
            <a:r>
              <a:rPr lang="en-US" i="1" dirty="0">
                <a:latin typeface="Georgia Pro Light" panose="02040302050405020303" pitchFamily="18" charset="0"/>
                <a:ea typeface="Cambria" panose="02040503050406030204" pitchFamily="18" charset="0"/>
              </a:rPr>
              <a:t>– </a:t>
            </a:r>
            <a:r>
              <a:rPr lang="en-US" i="1" dirty="0" err="1">
                <a:latin typeface="Georgia Pro Light" panose="02040302050405020303" pitchFamily="18" charset="0"/>
                <a:ea typeface="Cambria" panose="02040503050406030204" pitchFamily="18" charset="0"/>
              </a:rPr>
              <a:t>NastyGal</a:t>
            </a:r>
            <a:r>
              <a:rPr lang="en-US" sz="2400" i="1" dirty="0">
                <a:latin typeface="Georgia Pro Light" panose="02040302050405020303" pitchFamily="18" charset="0"/>
                <a:ea typeface="Cambria" panose="02040503050406030204" pitchFamily="18" charset="0"/>
              </a:rPr>
              <a:t> </a:t>
            </a:r>
            <a:endParaRPr lang="en-US" sz="2300" i="1" dirty="0">
              <a:latin typeface="Georgia Pro Light" panose="02040302050405020303" pitchFamily="18" charset="0"/>
              <a:ea typeface="Cambria" panose="02040503050406030204" pitchFamily="18" charset="0"/>
            </a:endParaRPr>
          </a:p>
          <a:p>
            <a:pPr marL="457200" indent="-457200">
              <a:lnSpc>
                <a:spcPct val="100000"/>
              </a:lnSpc>
              <a:buFont typeface="+mj-lt"/>
              <a:buAutoNum type="arabicPeriod" startAt="5"/>
            </a:pPr>
            <a:r>
              <a:rPr lang="en-US" sz="2400" dirty="0">
                <a:latin typeface="Georgia Pro Light" panose="02040302050405020303" pitchFamily="18" charset="0"/>
                <a:ea typeface="Cambria" panose="02040503050406030204" pitchFamily="18" charset="0"/>
              </a:rPr>
              <a:t>Obvious ones (180) </a:t>
            </a:r>
            <a:r>
              <a:rPr lang="en-US" i="1" dirty="0">
                <a:latin typeface="Georgia Pro Light" panose="02040302050405020303" pitchFamily="18" charset="0"/>
                <a:ea typeface="Cambria" panose="02040503050406030204" pitchFamily="18" charset="0"/>
              </a:rPr>
              <a:t>– Raw water, </a:t>
            </a:r>
            <a:r>
              <a:rPr lang="en-US" i="1" dirty="0" err="1">
                <a:latin typeface="Georgia Pro Light" panose="02040302050405020303" pitchFamily="18" charset="0"/>
                <a:ea typeface="Cambria" panose="02040503050406030204" pitchFamily="18" charset="0"/>
              </a:rPr>
              <a:t>Juicero</a:t>
            </a:r>
            <a:endParaRPr lang="en-US" i="1" dirty="0">
              <a:latin typeface="Georgia Pro Light" panose="02040302050405020303" pitchFamily="18" charset="0"/>
              <a:ea typeface="Cambria" panose="02040503050406030204" pitchFamily="18" charset="0"/>
            </a:endParaRPr>
          </a:p>
          <a:p>
            <a:pPr marL="457200" indent="-457200">
              <a:lnSpc>
                <a:spcPct val="100000"/>
              </a:lnSpc>
              <a:buFont typeface="+mj-lt"/>
              <a:buAutoNum type="arabicPeriod" startAt="6"/>
            </a:pPr>
            <a:r>
              <a:rPr lang="en-US" sz="2400" dirty="0">
                <a:latin typeface="Georgia Pro Light" panose="02040302050405020303" pitchFamily="18" charset="0"/>
                <a:ea typeface="Cambria" panose="02040503050406030204" pitchFamily="18" charset="0"/>
              </a:rPr>
              <a:t>Disruptors (184) </a:t>
            </a:r>
            <a:r>
              <a:rPr lang="en-US" i="1" dirty="0">
                <a:latin typeface="Georgia Pro Light" panose="02040302050405020303" pitchFamily="18" charset="0"/>
                <a:ea typeface="Cambria" panose="02040503050406030204" pitchFamily="18" charset="0"/>
              </a:rPr>
              <a:t>– Amazon, Uber, Air </a:t>
            </a:r>
            <a:r>
              <a:rPr lang="en-US" i="1" dirty="0" err="1">
                <a:latin typeface="Georgia Pro Light" panose="02040302050405020303" pitchFamily="18" charset="0"/>
                <a:ea typeface="Cambria" panose="02040503050406030204" pitchFamily="18" charset="0"/>
              </a:rPr>
              <a:t>bnb</a:t>
            </a:r>
            <a:r>
              <a:rPr lang="en-US" i="1" dirty="0">
                <a:latin typeface="Georgia Pro Light" panose="02040302050405020303" pitchFamily="18" charset="0"/>
                <a:ea typeface="Cambria" panose="02040503050406030204" pitchFamily="18" charset="0"/>
              </a:rPr>
              <a:t> </a:t>
            </a:r>
          </a:p>
          <a:p>
            <a:pPr marL="457200" indent="-457200">
              <a:lnSpc>
                <a:spcPct val="100000"/>
              </a:lnSpc>
              <a:buFont typeface="+mj-lt"/>
              <a:buAutoNum type="arabicPeriod" startAt="7"/>
            </a:pPr>
            <a:r>
              <a:rPr lang="en-US" sz="2400" dirty="0">
                <a:latin typeface="Georgia Pro Light" panose="02040302050405020303" pitchFamily="18" charset="0"/>
                <a:ea typeface="Cambria" panose="02040503050406030204" pitchFamily="18" charset="0"/>
              </a:rPr>
              <a:t>Election/Trump (190)</a:t>
            </a:r>
          </a:p>
        </p:txBody>
      </p:sp>
      <p:sp>
        <p:nvSpPr>
          <p:cNvPr id="16" name="Content Placeholder 2">
            <a:extLst>
              <a:ext uri="{FF2B5EF4-FFF2-40B4-BE49-F238E27FC236}">
                <a16:creationId xmlns:a16="http://schemas.microsoft.com/office/drawing/2014/main" id="{FBF53DA3-45FD-456E-9D72-5EF1F6B5FC99}"/>
              </a:ext>
            </a:extLst>
          </p:cNvPr>
          <p:cNvSpPr txBox="1">
            <a:spLocks/>
          </p:cNvSpPr>
          <p:nvPr/>
        </p:nvSpPr>
        <p:spPr>
          <a:xfrm>
            <a:off x="7961974" y="4541096"/>
            <a:ext cx="2989559" cy="1249025"/>
          </a:xfrm>
          <a:prstGeom prst="rect">
            <a:avLst/>
          </a:prstGeom>
          <a:ln w="28575">
            <a:solidFill>
              <a:srgbClr val="E5539C"/>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latin typeface="Georgia Pro Light" panose="02040302050405020303" pitchFamily="18" charset="0"/>
                <a:ea typeface="Cambria" panose="02040503050406030204" pitchFamily="18" charset="0"/>
              </a:rPr>
              <a:t>1</a:t>
            </a:r>
            <a:r>
              <a:rPr lang="en-US" sz="2800" baseline="30000" dirty="0">
                <a:latin typeface="Georgia Pro Light" panose="02040302050405020303" pitchFamily="18" charset="0"/>
                <a:ea typeface="Cambria" panose="02040503050406030204" pitchFamily="18" charset="0"/>
              </a:rPr>
              <a:t>st</a:t>
            </a:r>
            <a:r>
              <a:rPr lang="en-US" sz="2800" dirty="0">
                <a:latin typeface="Georgia Pro Light" panose="02040302050405020303" pitchFamily="18" charset="0"/>
                <a:ea typeface="Cambria" panose="02040503050406030204" pitchFamily="18" charset="0"/>
              </a:rPr>
              <a:t> all-millennial scam event (162)</a:t>
            </a:r>
          </a:p>
        </p:txBody>
      </p:sp>
    </p:spTree>
    <p:extLst>
      <p:ext uri="{BB962C8B-B14F-4D97-AF65-F5344CB8AC3E}">
        <p14:creationId xmlns:p14="http://schemas.microsoft.com/office/powerpoint/2010/main" val="3760167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FCCD9E-6B69-4581-AE84-E87A3D82E9A8}"/>
              </a:ext>
            </a:extLst>
          </p:cNvPr>
          <p:cNvPicPr>
            <a:picLocks noChangeAspect="1"/>
          </p:cNvPicPr>
          <p:nvPr/>
        </p:nvPicPr>
        <p:blipFill rotWithShape="1">
          <a:blip r:embed="rId3"/>
          <a:srcRect t="4942" b="13879"/>
          <a:stretch/>
        </p:blipFill>
        <p:spPr>
          <a:xfrm>
            <a:off x="19059" y="11"/>
            <a:ext cx="12199237" cy="6857989"/>
          </a:xfrm>
          <a:prstGeom prst="rect">
            <a:avLst/>
          </a:prstGeom>
        </p:spPr>
      </p:pic>
      <p:sp>
        <p:nvSpPr>
          <p:cNvPr id="6" name="Parallelogram 5">
            <a:extLst>
              <a:ext uri="{FF2B5EF4-FFF2-40B4-BE49-F238E27FC236}">
                <a16:creationId xmlns:a16="http://schemas.microsoft.com/office/drawing/2014/main" id="{EE7D083C-3042-BE4C-9C9D-2A7D8DD68CDF}"/>
              </a:ext>
            </a:extLst>
          </p:cNvPr>
          <p:cNvSpPr/>
          <p:nvPr/>
        </p:nvSpPr>
        <p:spPr>
          <a:xfrm>
            <a:off x="-1028700" y="0"/>
            <a:ext cx="9740900" cy="68580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4393B-E967-4691-9720-48129457633B}"/>
              </a:ext>
            </a:extLst>
          </p:cNvPr>
          <p:cNvSpPr>
            <a:spLocks noGrp="1"/>
          </p:cNvSpPr>
          <p:nvPr>
            <p:ph type="ctrTitle"/>
          </p:nvPr>
        </p:nvSpPr>
        <p:spPr>
          <a:xfrm>
            <a:off x="873997" y="829746"/>
            <a:ext cx="7363350" cy="3650711"/>
          </a:xfrm>
        </p:spPr>
        <p:txBody>
          <a:bodyPr anchor="t">
            <a:normAutofit/>
          </a:bodyPr>
          <a:lstStyle/>
          <a:p>
            <a:r>
              <a:rPr lang="en-US" sz="6600" dirty="0">
                <a:solidFill>
                  <a:srgbClr val="FFFFFF"/>
                </a:solidFill>
              </a:rPr>
              <a:t>trick mirror:</a:t>
            </a:r>
            <a:br>
              <a:rPr lang="en-US" sz="6600" dirty="0">
                <a:solidFill>
                  <a:srgbClr val="FFFFFF"/>
                </a:solidFill>
              </a:rPr>
            </a:br>
            <a:r>
              <a:rPr lang="en-US" sz="6000" dirty="0">
                <a:solidFill>
                  <a:srgbClr val="FFFFFF"/>
                </a:solidFill>
              </a:rPr>
              <a:t>Reflections on self delusion</a:t>
            </a:r>
            <a:br>
              <a:rPr lang="en-US" sz="6000" dirty="0">
                <a:solidFill>
                  <a:srgbClr val="FFFFFF"/>
                </a:solidFill>
              </a:rPr>
            </a:br>
            <a:r>
              <a:rPr lang="en-US" sz="2800" dirty="0">
                <a:solidFill>
                  <a:schemeClr val="bg2">
                    <a:lumMod val="25000"/>
                    <a:lumOff val="75000"/>
                  </a:schemeClr>
                </a:solidFill>
              </a:rPr>
              <a:t>(2019)</a:t>
            </a:r>
          </a:p>
        </p:txBody>
      </p:sp>
      <p:sp>
        <p:nvSpPr>
          <p:cNvPr id="3" name="Subtitle 2">
            <a:extLst>
              <a:ext uri="{FF2B5EF4-FFF2-40B4-BE49-F238E27FC236}">
                <a16:creationId xmlns:a16="http://schemas.microsoft.com/office/drawing/2014/main" id="{81FC7B80-1FE0-4EEC-B3DE-51C541FBEB58}"/>
              </a:ext>
            </a:extLst>
          </p:cNvPr>
          <p:cNvSpPr>
            <a:spLocks noGrp="1"/>
          </p:cNvSpPr>
          <p:nvPr>
            <p:ph type="subTitle" idx="1"/>
          </p:nvPr>
        </p:nvSpPr>
        <p:spPr>
          <a:xfrm>
            <a:off x="1188357" y="5330505"/>
            <a:ext cx="4264677" cy="948363"/>
          </a:xfrm>
        </p:spPr>
        <p:txBody>
          <a:bodyPr anchor="t">
            <a:normAutofit lnSpcReduction="10000"/>
          </a:bodyPr>
          <a:lstStyle/>
          <a:p>
            <a:pPr algn="ctr"/>
            <a:r>
              <a:rPr lang="en-US" sz="2400" dirty="0">
                <a:solidFill>
                  <a:srgbClr val="FFFFFF"/>
                </a:solidFill>
              </a:rPr>
              <a:t>JAN SUSINA – ENG 375</a:t>
            </a:r>
          </a:p>
          <a:p>
            <a:pPr algn="ctr"/>
            <a:r>
              <a:rPr lang="en-US" sz="2400" dirty="0">
                <a:solidFill>
                  <a:srgbClr val="FFFFFF"/>
                </a:solidFill>
                <a:highlight>
                  <a:srgbClr val="0000FF"/>
                </a:highlight>
              </a:rPr>
              <a:t>3/1/2022</a:t>
            </a:r>
          </a:p>
        </p:txBody>
      </p:sp>
      <p:sp>
        <p:nvSpPr>
          <p:cNvPr id="8" name="Title 1">
            <a:extLst>
              <a:ext uri="{FF2B5EF4-FFF2-40B4-BE49-F238E27FC236}">
                <a16:creationId xmlns:a16="http://schemas.microsoft.com/office/drawing/2014/main" id="{EE73602F-8469-478A-92E0-7E2020348E50}"/>
              </a:ext>
            </a:extLst>
          </p:cNvPr>
          <p:cNvSpPr txBox="1">
            <a:spLocks/>
          </p:cNvSpPr>
          <p:nvPr/>
        </p:nvSpPr>
        <p:spPr>
          <a:xfrm>
            <a:off x="6662580" y="4087221"/>
            <a:ext cx="5268856" cy="786472"/>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100000"/>
              </a:lnSpc>
              <a:spcBef>
                <a:spcPct val="0"/>
              </a:spcBef>
              <a:buNone/>
              <a:defRPr sz="4800" kern="1200" cap="all" spc="300" baseline="0">
                <a:solidFill>
                  <a:schemeClr val="tx1"/>
                </a:solidFill>
                <a:latin typeface="+mj-lt"/>
                <a:ea typeface="+mj-ea"/>
                <a:cs typeface="+mj-cs"/>
              </a:defRPr>
            </a:lvl1pPr>
          </a:lstStyle>
          <a:p>
            <a:pPr algn="r"/>
            <a:r>
              <a:rPr lang="en-US" sz="3900" dirty="0">
                <a:solidFill>
                  <a:schemeClr val="bg2">
                    <a:lumMod val="25000"/>
                    <a:lumOff val="75000"/>
                  </a:schemeClr>
                </a:solidFill>
              </a:rPr>
              <a:t>By  </a:t>
            </a:r>
            <a:r>
              <a:rPr lang="en-US" sz="3900" b="1" dirty="0">
                <a:solidFill>
                  <a:schemeClr val="bg2">
                    <a:lumMod val="90000"/>
                    <a:lumOff val="10000"/>
                  </a:schemeClr>
                </a:solidFill>
              </a:rPr>
              <a:t>Jia Tolentino</a:t>
            </a:r>
          </a:p>
        </p:txBody>
      </p:sp>
      <p:sp>
        <p:nvSpPr>
          <p:cNvPr id="5" name="TextBox 4">
            <a:extLst>
              <a:ext uri="{FF2B5EF4-FFF2-40B4-BE49-F238E27FC236}">
                <a16:creationId xmlns:a16="http://schemas.microsoft.com/office/drawing/2014/main" id="{A46C6ACD-5994-6549-97E4-C25A6A4396BE}"/>
              </a:ext>
            </a:extLst>
          </p:cNvPr>
          <p:cNvSpPr txBox="1"/>
          <p:nvPr/>
        </p:nvSpPr>
        <p:spPr>
          <a:xfrm>
            <a:off x="7581900" y="5626100"/>
            <a:ext cx="3898900" cy="369332"/>
          </a:xfrm>
          <a:prstGeom prst="rect">
            <a:avLst/>
          </a:prstGeom>
          <a:noFill/>
        </p:spPr>
        <p:txBody>
          <a:bodyPr wrap="square" rtlCol="0">
            <a:spAutoFit/>
          </a:bodyPr>
          <a:lstStyle/>
          <a:p>
            <a:r>
              <a:rPr lang="en-US" dirty="0"/>
              <a:t>PowerPoint by Olivia Godoy</a:t>
            </a:r>
          </a:p>
        </p:txBody>
      </p:sp>
    </p:spTree>
    <p:extLst>
      <p:ext uri="{BB962C8B-B14F-4D97-AF65-F5344CB8AC3E}">
        <p14:creationId xmlns:p14="http://schemas.microsoft.com/office/powerpoint/2010/main" val="555424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EF84-B6B8-4835-841C-2B1E26D2C108}"/>
              </a:ext>
            </a:extLst>
          </p:cNvPr>
          <p:cNvSpPr>
            <a:spLocks noGrp="1"/>
          </p:cNvSpPr>
          <p:nvPr>
            <p:ph type="title"/>
          </p:nvPr>
        </p:nvSpPr>
        <p:spPr>
          <a:xfrm>
            <a:off x="1756612" y="584177"/>
            <a:ext cx="4082714" cy="1360898"/>
          </a:xfrm>
        </p:spPr>
        <p:txBody>
          <a:bodyPr>
            <a:normAutofit/>
          </a:bodyPr>
          <a:lstStyle/>
          <a:p>
            <a:r>
              <a:rPr lang="en-US" sz="4400" dirty="0"/>
              <a:t>Personal Essays</a:t>
            </a:r>
          </a:p>
        </p:txBody>
      </p:sp>
      <p:sp>
        <p:nvSpPr>
          <p:cNvPr id="3" name="Content Placeholder 2">
            <a:extLst>
              <a:ext uri="{FF2B5EF4-FFF2-40B4-BE49-F238E27FC236}">
                <a16:creationId xmlns:a16="http://schemas.microsoft.com/office/drawing/2014/main" id="{556E202A-4C42-4BF5-B397-1CDF2038708E}"/>
              </a:ext>
            </a:extLst>
          </p:cNvPr>
          <p:cNvSpPr>
            <a:spLocks noGrp="1"/>
          </p:cNvSpPr>
          <p:nvPr>
            <p:ph idx="1"/>
          </p:nvPr>
        </p:nvSpPr>
        <p:spPr>
          <a:xfrm>
            <a:off x="6096000" y="1971052"/>
            <a:ext cx="4953000" cy="3204070"/>
          </a:xfrm>
          <a:ln w="28575">
            <a:solidFill>
              <a:srgbClr val="FFCA10"/>
            </a:solidFill>
          </a:ln>
        </p:spPr>
        <p:txBody>
          <a:bodyPr anchor="ctr">
            <a:normAutofit/>
          </a:bodyPr>
          <a:lstStyle/>
          <a:p>
            <a:r>
              <a:rPr lang="en-US" sz="2400" dirty="0">
                <a:latin typeface="Georgia Pro Light" panose="02040302050405020303" pitchFamily="18" charset="0"/>
                <a:ea typeface="Cambria" panose="02040503050406030204" pitchFamily="18" charset="0"/>
              </a:rPr>
              <a:t>Introduction (IX)</a:t>
            </a:r>
          </a:p>
          <a:p>
            <a:r>
              <a:rPr lang="en-US" sz="2400" dirty="0">
                <a:latin typeface="Georgia Pro Light" panose="02040302050405020303" pitchFamily="18" charset="0"/>
                <a:ea typeface="Cambria" panose="02040503050406030204" pitchFamily="18" charset="0"/>
              </a:rPr>
              <a:t>“The I in the Internet” (3)</a:t>
            </a:r>
          </a:p>
          <a:p>
            <a:r>
              <a:rPr lang="en-US" sz="2400" dirty="0">
                <a:latin typeface="Georgia Pro Light" panose="02040302050405020303" pitchFamily="18" charset="0"/>
                <a:ea typeface="Cambria" panose="02040503050406030204" pitchFamily="18" charset="0"/>
              </a:rPr>
              <a:t>“Pure Heroines” (95)</a:t>
            </a:r>
          </a:p>
          <a:p>
            <a:r>
              <a:rPr lang="en-US" sz="2400" dirty="0">
                <a:latin typeface="Georgia Pro Light" panose="02040302050405020303" pitchFamily="18" charset="0"/>
                <a:ea typeface="Cambria" panose="02040503050406030204" pitchFamily="18" charset="0"/>
              </a:rPr>
              <a:t>“The Story of a Generation in Seven Scams” (157)</a:t>
            </a:r>
          </a:p>
        </p:txBody>
      </p:sp>
      <p:pic>
        <p:nvPicPr>
          <p:cNvPr id="3074" name="Picture 2" descr="Trick Mirror by Jia Tolentino, review: A profound survival guide for an  increasingly isolating world | The Independent | The Independent">
            <a:extLst>
              <a:ext uri="{FF2B5EF4-FFF2-40B4-BE49-F238E27FC236}">
                <a16:creationId xmlns:a16="http://schemas.microsoft.com/office/drawing/2014/main" id="{7914F23F-9EC6-ED42-AA5C-A4296EBDB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833" y="1945075"/>
            <a:ext cx="4727034" cy="354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773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membering Joan Didion: David Ulin, Caitlin Flanagan and more celebrate  the late writer – Orange County Register">
            <a:extLst>
              <a:ext uri="{FF2B5EF4-FFF2-40B4-BE49-F238E27FC236}">
                <a16:creationId xmlns:a16="http://schemas.microsoft.com/office/drawing/2014/main" id="{8E0097FE-CAE3-EC40-AEB3-C7E68FC0F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838" y="0"/>
            <a:ext cx="8567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0313730D-B634-6844-9BC1-52A2D2F497C7}"/>
              </a:ext>
            </a:extLst>
          </p:cNvPr>
          <p:cNvSpPr txBox="1">
            <a:spLocks/>
          </p:cNvSpPr>
          <p:nvPr/>
        </p:nvSpPr>
        <p:spPr>
          <a:xfrm>
            <a:off x="2132931" y="634977"/>
            <a:ext cx="4082715" cy="2271318"/>
          </a:xfrm>
          <a:prstGeom prst="rect">
            <a:avLst/>
          </a:prstGeom>
          <a:ln w="28575">
            <a:solidFill>
              <a:srgbClr val="E5539C"/>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latin typeface="Georgia Pro Light" panose="02040302050405020303" pitchFamily="18" charset="0"/>
                <a:ea typeface="Cambria" panose="02040503050406030204" pitchFamily="18" charset="0"/>
              </a:rPr>
              <a:t>“We tell ourselves stories in order to live.” </a:t>
            </a:r>
          </a:p>
          <a:p>
            <a:pPr marL="0" indent="0" algn="r">
              <a:lnSpc>
                <a:spcPct val="100000"/>
              </a:lnSpc>
              <a:buNone/>
            </a:pPr>
            <a:r>
              <a:rPr lang="en-US" sz="2400" dirty="0">
                <a:latin typeface="Georgia Pro Light" panose="02040302050405020303" pitchFamily="18" charset="0"/>
                <a:ea typeface="Cambria" panose="02040503050406030204" pitchFamily="18" charset="0"/>
              </a:rPr>
              <a:t>-Joan Didion</a:t>
            </a:r>
          </a:p>
          <a:p>
            <a:pPr marL="0" indent="0" algn="r">
              <a:lnSpc>
                <a:spcPct val="100000"/>
              </a:lnSpc>
              <a:buNone/>
            </a:pPr>
            <a:r>
              <a:rPr lang="en-US" sz="2400" i="1" dirty="0">
                <a:latin typeface="Georgia Pro Light" panose="02040302050405020303" pitchFamily="18" charset="0"/>
                <a:ea typeface="Cambria" panose="02040503050406030204" pitchFamily="18" charset="0"/>
              </a:rPr>
              <a:t>The White Album </a:t>
            </a:r>
            <a:r>
              <a:rPr lang="en-US" sz="2400" dirty="0">
                <a:latin typeface="Georgia Pro Light" panose="02040302050405020303" pitchFamily="18" charset="0"/>
                <a:ea typeface="Cambria" panose="02040503050406030204" pitchFamily="18" charset="0"/>
              </a:rPr>
              <a:t>(1979)</a:t>
            </a:r>
          </a:p>
        </p:txBody>
      </p:sp>
      <p:sp>
        <p:nvSpPr>
          <p:cNvPr id="7" name="Content Placeholder 2">
            <a:extLst>
              <a:ext uri="{FF2B5EF4-FFF2-40B4-BE49-F238E27FC236}">
                <a16:creationId xmlns:a16="http://schemas.microsoft.com/office/drawing/2014/main" id="{A0BE9032-59F4-EE42-AC36-06E81F2ABDB4}"/>
              </a:ext>
            </a:extLst>
          </p:cNvPr>
          <p:cNvSpPr txBox="1">
            <a:spLocks/>
          </p:cNvSpPr>
          <p:nvPr/>
        </p:nvSpPr>
        <p:spPr>
          <a:xfrm>
            <a:off x="2132931" y="3759188"/>
            <a:ext cx="3605465" cy="2271318"/>
          </a:xfrm>
          <a:prstGeom prst="rect">
            <a:avLst/>
          </a:prstGeom>
          <a:ln w="28575">
            <a:solidFill>
              <a:srgbClr val="E5539C"/>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latin typeface="Georgia Pro Light" panose="02040302050405020303" pitchFamily="18" charset="0"/>
                <a:ea typeface="Cambria" panose="02040503050406030204" pitchFamily="18" charset="0"/>
              </a:rPr>
              <a:t>“Writers are always selling someone out.” </a:t>
            </a:r>
          </a:p>
          <a:p>
            <a:pPr marL="0" indent="0" algn="r">
              <a:lnSpc>
                <a:spcPct val="100000"/>
              </a:lnSpc>
              <a:buNone/>
            </a:pPr>
            <a:r>
              <a:rPr lang="en-US" sz="2400" dirty="0">
                <a:latin typeface="Georgia Pro Light" panose="02040302050405020303" pitchFamily="18" charset="0"/>
                <a:ea typeface="Cambria" panose="02040503050406030204" pitchFamily="18" charset="0"/>
              </a:rPr>
              <a:t>-Joan Didion</a:t>
            </a:r>
          </a:p>
          <a:p>
            <a:pPr marL="0" indent="0" algn="r">
              <a:lnSpc>
                <a:spcPct val="100000"/>
              </a:lnSpc>
              <a:buNone/>
            </a:pPr>
            <a:r>
              <a:rPr lang="en-US" sz="2400" dirty="0">
                <a:latin typeface="Georgia Pro Light" panose="02040302050405020303" pitchFamily="18" charset="0"/>
                <a:ea typeface="Cambria" panose="02040503050406030204" pitchFamily="18" charset="0"/>
              </a:rPr>
              <a:t>Slouching Towards Bethlehem (1967)</a:t>
            </a:r>
          </a:p>
        </p:txBody>
      </p:sp>
    </p:spTree>
    <p:extLst>
      <p:ext uri="{BB962C8B-B14F-4D97-AF65-F5344CB8AC3E}">
        <p14:creationId xmlns:p14="http://schemas.microsoft.com/office/powerpoint/2010/main" val="320284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EF84-B6B8-4835-841C-2B1E26D2C108}"/>
              </a:ext>
            </a:extLst>
          </p:cNvPr>
          <p:cNvSpPr>
            <a:spLocks noGrp="1"/>
          </p:cNvSpPr>
          <p:nvPr>
            <p:ph type="title"/>
          </p:nvPr>
        </p:nvSpPr>
        <p:spPr>
          <a:xfrm>
            <a:off x="2615992" y="51780"/>
            <a:ext cx="3556584" cy="1064840"/>
          </a:xfrm>
        </p:spPr>
        <p:txBody>
          <a:bodyPr>
            <a:noAutofit/>
          </a:bodyPr>
          <a:lstStyle/>
          <a:p>
            <a:r>
              <a:rPr lang="en-US" sz="4400" dirty="0"/>
              <a:t>Jia Tolentino</a:t>
            </a:r>
          </a:p>
        </p:txBody>
      </p:sp>
      <p:sp>
        <p:nvSpPr>
          <p:cNvPr id="3" name="Content Placeholder 2">
            <a:extLst>
              <a:ext uri="{FF2B5EF4-FFF2-40B4-BE49-F238E27FC236}">
                <a16:creationId xmlns:a16="http://schemas.microsoft.com/office/drawing/2014/main" id="{556E202A-4C42-4BF5-B397-1CDF2038708E}"/>
              </a:ext>
            </a:extLst>
          </p:cNvPr>
          <p:cNvSpPr>
            <a:spLocks noGrp="1"/>
          </p:cNvSpPr>
          <p:nvPr>
            <p:ph idx="1"/>
          </p:nvPr>
        </p:nvSpPr>
        <p:spPr>
          <a:xfrm>
            <a:off x="642685" y="1254013"/>
            <a:ext cx="4755482" cy="1989220"/>
          </a:xfrm>
          <a:ln w="28575">
            <a:solidFill>
              <a:srgbClr val="FFCA10"/>
            </a:solidFill>
          </a:ln>
        </p:spPr>
        <p:txBody>
          <a:bodyPr anchor="ctr">
            <a:normAutofit/>
          </a:bodyPr>
          <a:lstStyle/>
          <a:p>
            <a:r>
              <a:rPr lang="en-US" sz="2400" dirty="0">
                <a:latin typeface="Georgia Pro Light" panose="02040302050405020303" pitchFamily="18" charset="0"/>
              </a:rPr>
              <a:t>University of Virginia – BA</a:t>
            </a:r>
          </a:p>
          <a:p>
            <a:r>
              <a:rPr lang="en-US" sz="2400" dirty="0">
                <a:latin typeface="Georgia Pro Light" panose="02040302050405020303" pitchFamily="18" charset="0"/>
              </a:rPr>
              <a:t>University of Michigan – MFA</a:t>
            </a:r>
          </a:p>
          <a:p>
            <a:r>
              <a:rPr lang="en-US" sz="2400" dirty="0">
                <a:latin typeface="Georgia Pro Light" panose="02040302050405020303" pitchFamily="18" charset="0"/>
              </a:rPr>
              <a:t>Peace Corps in Kyrgyzstan</a:t>
            </a:r>
          </a:p>
        </p:txBody>
      </p:sp>
      <p:sp>
        <p:nvSpPr>
          <p:cNvPr id="4" name="Content Placeholder 2">
            <a:extLst>
              <a:ext uri="{FF2B5EF4-FFF2-40B4-BE49-F238E27FC236}">
                <a16:creationId xmlns:a16="http://schemas.microsoft.com/office/drawing/2014/main" id="{30FCE928-560F-4421-BCF1-880EA880E4EB}"/>
              </a:ext>
            </a:extLst>
          </p:cNvPr>
          <p:cNvSpPr txBox="1">
            <a:spLocks/>
          </p:cNvSpPr>
          <p:nvPr/>
        </p:nvSpPr>
        <p:spPr>
          <a:xfrm>
            <a:off x="667001" y="3553316"/>
            <a:ext cx="3727283" cy="2271318"/>
          </a:xfrm>
          <a:prstGeom prst="rect">
            <a:avLst/>
          </a:prstGeom>
          <a:ln w="28575">
            <a:solidFill>
              <a:srgbClr val="E5164C"/>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Georgia Pro Light" panose="02040302050405020303" pitchFamily="18" charset="0"/>
              </a:rPr>
              <a:t>Writer for:</a:t>
            </a:r>
          </a:p>
          <a:p>
            <a:pPr marL="514350" lvl="1" indent="-285750">
              <a:buFont typeface="Wingdings" panose="05000000000000000000" pitchFamily="2" charset="2"/>
              <a:buChar char="Ø"/>
            </a:pPr>
            <a:r>
              <a:rPr lang="en-US" sz="2400" dirty="0">
                <a:latin typeface="Georgia Pro Light" panose="02040302050405020303" pitchFamily="18" charset="0"/>
              </a:rPr>
              <a:t>The Hairpin </a:t>
            </a:r>
            <a:r>
              <a:rPr lang="en-US" sz="2400" i="0" dirty="0">
                <a:latin typeface="Georgia Pro Light" panose="02040302050405020303" pitchFamily="18" charset="0"/>
              </a:rPr>
              <a:t>(online)</a:t>
            </a:r>
          </a:p>
          <a:p>
            <a:pPr marL="514350" lvl="1" indent="-285750">
              <a:buFont typeface="Wingdings" panose="05000000000000000000" pitchFamily="2" charset="2"/>
              <a:buChar char="Ø"/>
            </a:pPr>
            <a:r>
              <a:rPr lang="en-US" sz="2400" dirty="0">
                <a:latin typeface="Georgia Pro Light" panose="02040302050405020303" pitchFamily="18" charset="0"/>
              </a:rPr>
              <a:t>Jezebel </a:t>
            </a:r>
            <a:r>
              <a:rPr lang="en-US" sz="2400" i="0" dirty="0">
                <a:latin typeface="Georgia Pro Light" panose="02040302050405020303" pitchFamily="18" charset="0"/>
              </a:rPr>
              <a:t>(online)</a:t>
            </a:r>
          </a:p>
          <a:p>
            <a:pPr marL="514350" lvl="1" indent="-285750">
              <a:buFont typeface="Wingdings" panose="05000000000000000000" pitchFamily="2" charset="2"/>
              <a:buChar char="Ø"/>
            </a:pPr>
            <a:r>
              <a:rPr lang="en-US" sz="2400" dirty="0">
                <a:latin typeface="Georgia Pro Light" panose="02040302050405020303" pitchFamily="18" charset="0"/>
              </a:rPr>
              <a:t>The New Yorker</a:t>
            </a:r>
          </a:p>
        </p:txBody>
      </p:sp>
      <p:sp>
        <p:nvSpPr>
          <p:cNvPr id="6" name="Content Placeholder 2">
            <a:extLst>
              <a:ext uri="{FF2B5EF4-FFF2-40B4-BE49-F238E27FC236}">
                <a16:creationId xmlns:a16="http://schemas.microsoft.com/office/drawing/2014/main" id="{4E47CE5F-AFC0-4C40-A7FF-0FAFA76F7C5D}"/>
              </a:ext>
            </a:extLst>
          </p:cNvPr>
          <p:cNvSpPr txBox="1">
            <a:spLocks/>
          </p:cNvSpPr>
          <p:nvPr/>
        </p:nvSpPr>
        <p:spPr>
          <a:xfrm>
            <a:off x="5398167" y="4463736"/>
            <a:ext cx="5301322" cy="1360898"/>
          </a:xfrm>
          <a:prstGeom prst="rect">
            <a:avLst/>
          </a:prstGeom>
          <a:ln w="28575">
            <a:solidFill>
              <a:srgbClr val="E5539C"/>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latin typeface="Georgia Pro Light" panose="02040302050405020303" pitchFamily="18" charset="0"/>
              </a:rPr>
              <a:t>Called the voice of her generation – </a:t>
            </a:r>
          </a:p>
          <a:p>
            <a:pPr marL="0" indent="0">
              <a:lnSpc>
                <a:spcPct val="100000"/>
              </a:lnSpc>
              <a:buNone/>
            </a:pPr>
            <a:r>
              <a:rPr lang="en-US" sz="2400" dirty="0">
                <a:latin typeface="Georgia Pro Light" panose="02040302050405020303" pitchFamily="18" charset="0"/>
              </a:rPr>
              <a:t>the millennial Joan Didion</a:t>
            </a:r>
          </a:p>
        </p:txBody>
      </p:sp>
      <p:pic>
        <p:nvPicPr>
          <p:cNvPr id="8" name="Picture 7">
            <a:extLst>
              <a:ext uri="{FF2B5EF4-FFF2-40B4-BE49-F238E27FC236}">
                <a16:creationId xmlns:a16="http://schemas.microsoft.com/office/drawing/2014/main" id="{B2C779E6-E77D-4592-89B7-36EAEF48211A}"/>
              </a:ext>
            </a:extLst>
          </p:cNvPr>
          <p:cNvPicPr>
            <a:picLocks noChangeAspect="1"/>
          </p:cNvPicPr>
          <p:nvPr/>
        </p:nvPicPr>
        <p:blipFill>
          <a:blip r:embed="rId2"/>
          <a:stretch>
            <a:fillRect/>
          </a:stretch>
        </p:blipFill>
        <p:spPr>
          <a:xfrm>
            <a:off x="6247993" y="543559"/>
            <a:ext cx="5301322" cy="3534215"/>
          </a:xfrm>
          <a:prstGeom prst="rect">
            <a:avLst/>
          </a:prstGeom>
        </p:spPr>
      </p:pic>
    </p:spTree>
    <p:extLst>
      <p:ext uri="{BB962C8B-B14F-4D97-AF65-F5344CB8AC3E}">
        <p14:creationId xmlns:p14="http://schemas.microsoft.com/office/powerpoint/2010/main" val="214996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367DE3A-B774-FB43-9694-229CF5F7B553}"/>
              </a:ext>
            </a:extLst>
          </p:cNvPr>
          <p:cNvSpPr txBox="1">
            <a:spLocks/>
          </p:cNvSpPr>
          <p:nvPr/>
        </p:nvSpPr>
        <p:spPr>
          <a:xfrm>
            <a:off x="5029200" y="1871839"/>
            <a:ext cx="6061767" cy="3639961"/>
          </a:xfrm>
          <a:prstGeom prst="rect">
            <a:avLst/>
          </a:prstGeom>
          <a:ln w="28575">
            <a:solidFill>
              <a:srgbClr val="FFCA10"/>
            </a:solidFill>
          </a:ln>
        </p:spPr>
        <p:txBody>
          <a:bodyPr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latin typeface="Georgia Pro Light" panose="02040302050405020303" pitchFamily="18" charset="0"/>
                <a:ea typeface="Cambria" panose="02040503050406030204" pitchFamily="18" charset="0"/>
              </a:rPr>
              <a:t>“When I feel confused about something, </a:t>
            </a:r>
          </a:p>
          <a:p>
            <a:pPr marL="0" indent="0">
              <a:buFont typeface="Arial" panose="020B0604020202020204" pitchFamily="34" charset="0"/>
              <a:buNone/>
            </a:pPr>
            <a:r>
              <a:rPr lang="en-US" sz="2600" dirty="0">
                <a:latin typeface="Georgia Pro Light" panose="02040302050405020303" pitchFamily="18" charset="0"/>
                <a:ea typeface="Cambria" panose="02040503050406030204" pitchFamily="18" charset="0"/>
              </a:rPr>
              <a:t>I write about it until I turn into the person who shows up on paper: </a:t>
            </a:r>
          </a:p>
          <a:p>
            <a:pPr marL="0" indent="0">
              <a:buFont typeface="Arial" panose="020B0604020202020204" pitchFamily="34" charset="0"/>
              <a:buNone/>
            </a:pPr>
            <a:r>
              <a:rPr lang="en-US" sz="2600" dirty="0">
                <a:latin typeface="Georgia Pro Light" panose="02040302050405020303" pitchFamily="18" charset="0"/>
                <a:ea typeface="Cambria" panose="02040503050406030204" pitchFamily="18" charset="0"/>
              </a:rPr>
              <a:t>a person who is plausibly trustworthy, intuitive, and clear.”</a:t>
            </a:r>
          </a:p>
        </p:txBody>
      </p:sp>
      <p:sp>
        <p:nvSpPr>
          <p:cNvPr id="5" name="TextBox 4">
            <a:extLst>
              <a:ext uri="{FF2B5EF4-FFF2-40B4-BE49-F238E27FC236}">
                <a16:creationId xmlns:a16="http://schemas.microsoft.com/office/drawing/2014/main" id="{88D25A43-BE5A-9641-B49D-70BD4EFD10AF}"/>
              </a:ext>
            </a:extLst>
          </p:cNvPr>
          <p:cNvSpPr txBox="1"/>
          <p:nvPr/>
        </p:nvSpPr>
        <p:spPr>
          <a:xfrm>
            <a:off x="574757" y="270280"/>
            <a:ext cx="1251285" cy="461665"/>
          </a:xfrm>
          <a:prstGeom prst="rect">
            <a:avLst/>
          </a:prstGeom>
          <a:noFill/>
        </p:spPr>
        <p:txBody>
          <a:bodyPr wrap="square" rtlCol="0">
            <a:spAutoFit/>
          </a:bodyPr>
          <a:lstStyle/>
          <a:p>
            <a:r>
              <a:rPr lang="en-US" sz="2400" dirty="0"/>
              <a:t>INTRO</a:t>
            </a:r>
          </a:p>
        </p:txBody>
      </p:sp>
      <p:pic>
        <p:nvPicPr>
          <p:cNvPr id="6" name="Graphic 5" descr="Bookmark outline">
            <a:extLst>
              <a:ext uri="{FF2B5EF4-FFF2-40B4-BE49-F238E27FC236}">
                <a16:creationId xmlns:a16="http://schemas.microsoft.com/office/drawing/2014/main" id="{69EAE7FC-C8AB-7D48-9890-4DC911CD16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6145"/>
            <a:ext cx="775535" cy="775535"/>
          </a:xfrm>
          <a:prstGeom prst="rect">
            <a:avLst/>
          </a:prstGeom>
        </p:spPr>
      </p:pic>
      <p:pic>
        <p:nvPicPr>
          <p:cNvPr id="4098" name="Picture 2" descr="Jia Tolentino Doesn&amp;amp;#39;t Have All the Answers | Vanity Fair">
            <a:extLst>
              <a:ext uri="{FF2B5EF4-FFF2-40B4-BE49-F238E27FC236}">
                <a16:creationId xmlns:a16="http://schemas.microsoft.com/office/drawing/2014/main" id="{8CA2992F-4370-CD44-9E9A-AC83C1C96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800" y="1342620"/>
            <a:ext cx="3496733" cy="524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86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1AA6E8E-28DC-4CBF-BABD-5FE67B1F107B}"/>
              </a:ext>
            </a:extLst>
          </p:cNvPr>
          <p:cNvSpPr txBox="1">
            <a:spLocks/>
          </p:cNvSpPr>
          <p:nvPr/>
        </p:nvSpPr>
        <p:spPr>
          <a:xfrm>
            <a:off x="2492457" y="731945"/>
            <a:ext cx="6432884" cy="2585463"/>
          </a:xfrm>
          <a:prstGeom prst="rect">
            <a:avLst/>
          </a:prstGeom>
          <a:ln w="28575">
            <a:solidFill>
              <a:srgbClr val="E5539C"/>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600" dirty="0">
                <a:latin typeface="Georgia Pro Light" panose="02040302050405020303" pitchFamily="18" charset="0"/>
                <a:ea typeface="Cambria" panose="02040503050406030204" pitchFamily="18" charset="0"/>
              </a:rPr>
              <a:t>“The last few years have taught me to suspend my desire for conclusion, to assume that nothing is static and renegotiation will be perpetual, to hope primarily that little truths will keep emerging in time.”</a:t>
            </a:r>
          </a:p>
        </p:txBody>
      </p:sp>
      <p:sp>
        <p:nvSpPr>
          <p:cNvPr id="9" name="Content Placeholder 2">
            <a:extLst>
              <a:ext uri="{FF2B5EF4-FFF2-40B4-BE49-F238E27FC236}">
                <a16:creationId xmlns:a16="http://schemas.microsoft.com/office/drawing/2014/main" id="{5911FF53-1063-4DEB-A434-747448CA7320}"/>
              </a:ext>
            </a:extLst>
          </p:cNvPr>
          <p:cNvSpPr txBox="1">
            <a:spLocks/>
          </p:cNvSpPr>
          <p:nvPr/>
        </p:nvSpPr>
        <p:spPr>
          <a:xfrm>
            <a:off x="2696900" y="3732419"/>
            <a:ext cx="3682367" cy="2093495"/>
          </a:xfrm>
          <a:prstGeom prst="rect">
            <a:avLst/>
          </a:prstGeom>
          <a:ln w="28575">
            <a:solidFill>
              <a:srgbClr val="E5164C"/>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500" dirty="0">
                <a:latin typeface="Georgia Pro Light" panose="02040302050405020303" pitchFamily="18" charset="0"/>
                <a:ea typeface="Cambria" panose="02040503050406030204" pitchFamily="18" charset="0"/>
              </a:rPr>
              <a:t>Affinity for complexity and contradiction</a:t>
            </a:r>
          </a:p>
          <a:p>
            <a:pPr>
              <a:lnSpc>
                <a:spcPct val="100000"/>
              </a:lnSpc>
            </a:pPr>
            <a:r>
              <a:rPr lang="en-US" sz="2500" dirty="0">
                <a:latin typeface="Georgia Pro Light" panose="02040302050405020303" pitchFamily="18" charset="0"/>
                <a:ea typeface="Cambria" panose="02040503050406030204" pitchFamily="18" charset="0"/>
              </a:rPr>
              <a:t>Essays follow her mind as she figures things out</a:t>
            </a:r>
          </a:p>
        </p:txBody>
      </p:sp>
      <p:pic>
        <p:nvPicPr>
          <p:cNvPr id="11" name="Graphic 10" descr="Bookmark outline">
            <a:extLst>
              <a:ext uri="{FF2B5EF4-FFF2-40B4-BE49-F238E27FC236}">
                <a16:creationId xmlns:a16="http://schemas.microsoft.com/office/drawing/2014/main" id="{8EA13821-B949-4F28-8D7C-820A968CCC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6145"/>
            <a:ext cx="775535" cy="775535"/>
          </a:xfrm>
          <a:prstGeom prst="rect">
            <a:avLst/>
          </a:prstGeom>
        </p:spPr>
      </p:pic>
      <p:sp>
        <p:nvSpPr>
          <p:cNvPr id="12" name="TextBox 11">
            <a:extLst>
              <a:ext uri="{FF2B5EF4-FFF2-40B4-BE49-F238E27FC236}">
                <a16:creationId xmlns:a16="http://schemas.microsoft.com/office/drawing/2014/main" id="{9B12793D-F38D-4DFF-988A-14746CC13A0C}"/>
              </a:ext>
            </a:extLst>
          </p:cNvPr>
          <p:cNvSpPr txBox="1"/>
          <p:nvPr/>
        </p:nvSpPr>
        <p:spPr>
          <a:xfrm>
            <a:off x="574757" y="270280"/>
            <a:ext cx="1251285" cy="461665"/>
          </a:xfrm>
          <a:prstGeom prst="rect">
            <a:avLst/>
          </a:prstGeom>
          <a:noFill/>
        </p:spPr>
        <p:txBody>
          <a:bodyPr wrap="square" rtlCol="0">
            <a:spAutoFit/>
          </a:bodyPr>
          <a:lstStyle/>
          <a:p>
            <a:r>
              <a:rPr lang="en-US" sz="2400" dirty="0"/>
              <a:t>INTRO</a:t>
            </a:r>
          </a:p>
        </p:txBody>
      </p:sp>
    </p:spTree>
    <p:extLst>
      <p:ext uri="{BB962C8B-B14F-4D97-AF65-F5344CB8AC3E}">
        <p14:creationId xmlns:p14="http://schemas.microsoft.com/office/powerpoint/2010/main" val="313569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402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6E202A-4C42-4BF5-B397-1CDF2038708E}"/>
              </a:ext>
            </a:extLst>
          </p:cNvPr>
          <p:cNvSpPr>
            <a:spLocks noGrp="1"/>
          </p:cNvSpPr>
          <p:nvPr>
            <p:ph type="body" sz="half" idx="2"/>
          </p:nvPr>
        </p:nvSpPr>
        <p:spPr>
          <a:xfrm>
            <a:off x="4273215" y="706545"/>
            <a:ext cx="7082589" cy="1434350"/>
          </a:xfrm>
          <a:ln w="28575">
            <a:solidFill>
              <a:srgbClr val="FFCA10"/>
            </a:solidFill>
          </a:ln>
        </p:spPr>
        <p:txBody>
          <a:bodyPr anchor="ctr">
            <a:normAutofit/>
          </a:bodyPr>
          <a:lstStyle/>
          <a:p>
            <a:pPr marL="0" indent="0" algn="ctr">
              <a:buNone/>
            </a:pPr>
            <a:r>
              <a:rPr lang="en-US" sz="2600" i="0" dirty="0">
                <a:latin typeface="Georgia Pro Light" panose="02040302050405020303" pitchFamily="18" charset="0"/>
                <a:ea typeface="Cambria" panose="02040503050406030204" pitchFamily="18" charset="0"/>
              </a:rPr>
              <a:t>Title: </a:t>
            </a:r>
            <a:r>
              <a:rPr lang="en-US" sz="2600" dirty="0">
                <a:latin typeface="Georgia Pro Light" panose="02040302050405020303" pitchFamily="18" charset="0"/>
                <a:ea typeface="Cambria" panose="02040503050406030204" pitchFamily="18" charset="0"/>
              </a:rPr>
              <a:t>Trick Mirror: Reflections on Self Delusion </a:t>
            </a:r>
          </a:p>
          <a:p>
            <a:pPr marL="0" indent="0" algn="ctr">
              <a:buNone/>
            </a:pPr>
            <a:r>
              <a:rPr lang="en-US" sz="2600" i="0" dirty="0">
                <a:latin typeface="Georgia Pro Light" panose="02040302050405020303" pitchFamily="18" charset="0"/>
                <a:ea typeface="Cambria" panose="02040503050406030204" pitchFamily="18" charset="0"/>
              </a:rPr>
              <a:t>from an essay in Jezebel (2015)</a:t>
            </a:r>
            <a:endParaRPr lang="en-US" sz="2400" i="0" dirty="0">
              <a:latin typeface="Georgia Pro Light" panose="02040302050405020303" pitchFamily="18" charset="0"/>
              <a:ea typeface="Cambria" panose="02040503050406030204" pitchFamily="18" charset="0"/>
            </a:endParaRPr>
          </a:p>
        </p:txBody>
      </p:sp>
      <p:sp>
        <p:nvSpPr>
          <p:cNvPr id="8" name="Content Placeholder 2">
            <a:extLst>
              <a:ext uri="{FF2B5EF4-FFF2-40B4-BE49-F238E27FC236}">
                <a16:creationId xmlns:a16="http://schemas.microsoft.com/office/drawing/2014/main" id="{91AA6E8E-28DC-4CBF-BABD-5FE67B1F107B}"/>
              </a:ext>
            </a:extLst>
          </p:cNvPr>
          <p:cNvSpPr txBox="1">
            <a:spLocks/>
          </p:cNvSpPr>
          <p:nvPr/>
        </p:nvSpPr>
        <p:spPr>
          <a:xfrm>
            <a:off x="4368715" y="2695824"/>
            <a:ext cx="4681788" cy="3096125"/>
          </a:xfrm>
          <a:prstGeom prst="rect">
            <a:avLst/>
          </a:prstGeom>
          <a:ln w="28575">
            <a:solidFill>
              <a:srgbClr val="E5539C"/>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600" dirty="0">
                <a:latin typeface="Georgia Pro Light" panose="02040302050405020303" pitchFamily="18" charset="0"/>
                <a:ea typeface="Cambria" panose="02040503050406030204" pitchFamily="18" charset="0"/>
              </a:rPr>
              <a:t>Feminist websites serve as a “trick mirror that carries the illusion of flawlessness as well as self-flagellating option of constantly finding fault”</a:t>
            </a:r>
          </a:p>
        </p:txBody>
      </p:sp>
      <p:pic>
        <p:nvPicPr>
          <p:cNvPr id="11" name="Graphic 10" descr="Bookmark outline">
            <a:extLst>
              <a:ext uri="{FF2B5EF4-FFF2-40B4-BE49-F238E27FC236}">
                <a16:creationId xmlns:a16="http://schemas.microsoft.com/office/drawing/2014/main" id="{8EA13821-B949-4F28-8D7C-820A968CCC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87946"/>
            <a:ext cx="775535" cy="775535"/>
          </a:xfrm>
          <a:prstGeom prst="rect">
            <a:avLst/>
          </a:prstGeom>
        </p:spPr>
      </p:pic>
      <p:sp>
        <p:nvSpPr>
          <p:cNvPr id="12" name="TextBox 11">
            <a:extLst>
              <a:ext uri="{FF2B5EF4-FFF2-40B4-BE49-F238E27FC236}">
                <a16:creationId xmlns:a16="http://schemas.microsoft.com/office/drawing/2014/main" id="{9B12793D-F38D-4DFF-988A-14746CC13A0C}"/>
              </a:ext>
            </a:extLst>
          </p:cNvPr>
          <p:cNvSpPr txBox="1"/>
          <p:nvPr/>
        </p:nvSpPr>
        <p:spPr>
          <a:xfrm>
            <a:off x="574757" y="244880"/>
            <a:ext cx="1251285" cy="461665"/>
          </a:xfrm>
          <a:prstGeom prst="rect">
            <a:avLst/>
          </a:prstGeom>
          <a:noFill/>
        </p:spPr>
        <p:txBody>
          <a:bodyPr wrap="square" rtlCol="0">
            <a:spAutoFit/>
          </a:bodyPr>
          <a:lstStyle/>
          <a:p>
            <a:r>
              <a:rPr lang="en-US" sz="2400" dirty="0"/>
              <a:t>INTRO</a:t>
            </a:r>
          </a:p>
        </p:txBody>
      </p:sp>
      <p:pic>
        <p:nvPicPr>
          <p:cNvPr id="1026" name="Picture 2" descr="Trick Mirror by Jia Tolentino">
            <a:extLst>
              <a:ext uri="{FF2B5EF4-FFF2-40B4-BE49-F238E27FC236}">
                <a16:creationId xmlns:a16="http://schemas.microsoft.com/office/drawing/2014/main" id="{889A375F-68F9-439E-8EF3-6AF7B4951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220" y="1192887"/>
            <a:ext cx="3147011" cy="486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757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6E202A-4C42-4BF5-B397-1CDF2038708E}"/>
              </a:ext>
            </a:extLst>
          </p:cNvPr>
          <p:cNvSpPr>
            <a:spLocks noGrp="1"/>
          </p:cNvSpPr>
          <p:nvPr>
            <p:ph idx="1"/>
          </p:nvPr>
        </p:nvSpPr>
        <p:spPr>
          <a:xfrm>
            <a:off x="1409321" y="1326298"/>
            <a:ext cx="9863545" cy="4477251"/>
          </a:xfrm>
          <a:ln w="28575">
            <a:noFill/>
          </a:ln>
        </p:spPr>
        <p:txBody>
          <a:bodyPr anchor="ctr">
            <a:normAutofit/>
          </a:bodyPr>
          <a:lstStyle/>
          <a:p>
            <a:r>
              <a:rPr lang="en-US" sz="2400" dirty="0">
                <a:latin typeface="Georgia Pro Light" panose="02040302050405020303" pitchFamily="18" charset="0"/>
                <a:ea typeface="Cambria" panose="02040503050406030204" pitchFamily="18" charset="0"/>
              </a:rPr>
              <a:t>Internet seems good but does bad (11)</a:t>
            </a:r>
          </a:p>
          <a:p>
            <a:r>
              <a:rPr lang="en-US" sz="2400" dirty="0">
                <a:latin typeface="Georgia Pro Light" panose="02040302050405020303" pitchFamily="18" charset="0"/>
                <a:ea typeface="Cambria" panose="02040503050406030204" pitchFamily="18" charset="0"/>
              </a:rPr>
              <a:t>Addicted to the web</a:t>
            </a:r>
          </a:p>
          <a:p>
            <a:r>
              <a:rPr lang="en-US" sz="2400" dirty="0">
                <a:latin typeface="Georgia Pro Light" panose="02040302050405020303" pitchFamily="18" charset="0"/>
                <a:ea typeface="Cambria" panose="02040503050406030204" pitchFamily="18" charset="0"/>
              </a:rPr>
              <a:t>Platforms promise to connect but provide alienation (8)</a:t>
            </a:r>
          </a:p>
          <a:p>
            <a:r>
              <a:rPr lang="en-US" sz="2400" dirty="0">
                <a:latin typeface="Georgia Pro Light" panose="02040302050405020303" pitchFamily="18" charset="0"/>
                <a:ea typeface="Cambria" panose="02040503050406030204" pitchFamily="18" charset="0"/>
              </a:rPr>
              <a:t>Internet is the central organ of contemporary life</a:t>
            </a:r>
          </a:p>
          <a:p>
            <a:r>
              <a:rPr lang="en-US" sz="2400" dirty="0">
                <a:latin typeface="Georgia Pro Light" panose="02040302050405020303" pitchFamily="18" charset="0"/>
                <a:ea typeface="Cambria" panose="02040503050406030204" pitchFamily="18" charset="0"/>
              </a:rPr>
              <a:t>Ervin’s Goffman – </a:t>
            </a:r>
            <a:r>
              <a:rPr lang="en-US" sz="2400" i="1" dirty="0">
                <a:latin typeface="Georgia Pro Light" panose="02040302050405020303" pitchFamily="18" charset="0"/>
                <a:ea typeface="Cambria" panose="02040503050406030204" pitchFamily="18" charset="0"/>
              </a:rPr>
              <a:t>Presentation of Self in Everyday Life</a:t>
            </a:r>
          </a:p>
          <a:p>
            <a:r>
              <a:rPr lang="en-US" sz="2400" dirty="0">
                <a:latin typeface="Georgia Pro Light" panose="02040302050405020303" pitchFamily="18" charset="0"/>
                <a:ea typeface="Cambria" panose="02040503050406030204" pitchFamily="18" charset="0"/>
              </a:rPr>
              <a:t>Performance on the internet – one's online identity/self-promotion</a:t>
            </a:r>
            <a:endParaRPr lang="en-US" sz="2400" dirty="0">
              <a:highlight>
                <a:srgbClr val="0000FF"/>
              </a:highlight>
              <a:latin typeface="Georgia Pro Light" panose="02040302050405020303" pitchFamily="18" charset="0"/>
              <a:ea typeface="Cambria" panose="02040503050406030204" pitchFamily="18" charset="0"/>
            </a:endParaRPr>
          </a:p>
          <a:p>
            <a:r>
              <a:rPr lang="en-US" sz="2400" dirty="0">
                <a:latin typeface="Georgia Pro Light" panose="02040302050405020303" pitchFamily="18" charset="0"/>
                <a:ea typeface="Cambria" panose="02040503050406030204" pitchFamily="18" charset="0"/>
              </a:rPr>
              <a:t>Internet is a poor substitute for political engagement (18)</a:t>
            </a:r>
          </a:p>
        </p:txBody>
      </p:sp>
      <p:pic>
        <p:nvPicPr>
          <p:cNvPr id="11" name="Graphic 10" descr="Bookmark outline">
            <a:extLst>
              <a:ext uri="{FF2B5EF4-FFF2-40B4-BE49-F238E27FC236}">
                <a16:creationId xmlns:a16="http://schemas.microsoft.com/office/drawing/2014/main" id="{8EA13821-B949-4F28-8D7C-820A968CCC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72555"/>
            <a:ext cx="777677" cy="777677"/>
          </a:xfrm>
          <a:prstGeom prst="rect">
            <a:avLst/>
          </a:prstGeom>
        </p:spPr>
      </p:pic>
      <p:sp>
        <p:nvSpPr>
          <p:cNvPr id="6" name="TextBox 5">
            <a:extLst>
              <a:ext uri="{FF2B5EF4-FFF2-40B4-BE49-F238E27FC236}">
                <a16:creationId xmlns:a16="http://schemas.microsoft.com/office/drawing/2014/main" id="{A98D084D-9FAB-4875-9376-11E343D687D0}"/>
              </a:ext>
            </a:extLst>
          </p:cNvPr>
          <p:cNvSpPr txBox="1"/>
          <p:nvPr/>
        </p:nvSpPr>
        <p:spPr>
          <a:xfrm>
            <a:off x="2667000" y="480900"/>
            <a:ext cx="6096000" cy="707886"/>
          </a:xfrm>
          <a:prstGeom prst="rect">
            <a:avLst/>
          </a:prstGeom>
          <a:noFill/>
        </p:spPr>
        <p:txBody>
          <a:bodyPr wrap="square">
            <a:spAutoFit/>
          </a:bodyPr>
          <a:lstStyle/>
          <a:p>
            <a:r>
              <a:rPr lang="en-US" sz="4000" dirty="0"/>
              <a:t>“The I in the Internet”</a:t>
            </a:r>
          </a:p>
        </p:txBody>
      </p:sp>
      <p:sp>
        <p:nvSpPr>
          <p:cNvPr id="8" name="TextBox 7">
            <a:extLst>
              <a:ext uri="{FF2B5EF4-FFF2-40B4-BE49-F238E27FC236}">
                <a16:creationId xmlns:a16="http://schemas.microsoft.com/office/drawing/2014/main" id="{89391E9D-C464-4BB2-9238-B875DEE2199D}"/>
              </a:ext>
            </a:extLst>
          </p:cNvPr>
          <p:cNvSpPr txBox="1"/>
          <p:nvPr/>
        </p:nvSpPr>
        <p:spPr>
          <a:xfrm>
            <a:off x="609600" y="249274"/>
            <a:ext cx="6096000" cy="461665"/>
          </a:xfrm>
          <a:prstGeom prst="rect">
            <a:avLst/>
          </a:prstGeom>
          <a:noFill/>
        </p:spPr>
        <p:txBody>
          <a:bodyPr wrap="square">
            <a:spAutoFit/>
          </a:bodyPr>
          <a:lstStyle/>
          <a:p>
            <a:r>
              <a:rPr lang="en-US" sz="2400" dirty="0"/>
              <a:t>P. </a:t>
            </a:r>
            <a:r>
              <a:rPr lang="en-US" sz="2400" dirty="0">
                <a:latin typeface="Georgia Pro" panose="02040502050405020303" pitchFamily="18" charset="0"/>
              </a:rPr>
              <a:t>3</a:t>
            </a:r>
          </a:p>
        </p:txBody>
      </p:sp>
      <p:pic>
        <p:nvPicPr>
          <p:cNvPr id="2050" name="Picture 2" descr="The I in the Internet - Jia Tolentino | Live from Here with Chris Thile -  YouTube">
            <a:extLst>
              <a:ext uri="{FF2B5EF4-FFF2-40B4-BE49-F238E27FC236}">
                <a16:creationId xmlns:a16="http://schemas.microsoft.com/office/drawing/2014/main" id="{147CF886-26B3-5744-AC95-53DAC38EB4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500" y="480106"/>
            <a:ext cx="381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000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c 10" descr="Bookmark outline">
            <a:extLst>
              <a:ext uri="{FF2B5EF4-FFF2-40B4-BE49-F238E27FC236}">
                <a16:creationId xmlns:a16="http://schemas.microsoft.com/office/drawing/2014/main" id="{8EA13821-B949-4F28-8D7C-820A968CCC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72555"/>
            <a:ext cx="777677" cy="777677"/>
          </a:xfrm>
          <a:prstGeom prst="rect">
            <a:avLst/>
          </a:prstGeom>
        </p:spPr>
      </p:pic>
      <p:sp>
        <p:nvSpPr>
          <p:cNvPr id="5" name="TextBox 4">
            <a:extLst>
              <a:ext uri="{FF2B5EF4-FFF2-40B4-BE49-F238E27FC236}">
                <a16:creationId xmlns:a16="http://schemas.microsoft.com/office/drawing/2014/main" id="{D52B614F-9984-4C2A-A1A6-D85DEF9D8481}"/>
              </a:ext>
            </a:extLst>
          </p:cNvPr>
          <p:cNvSpPr txBox="1"/>
          <p:nvPr/>
        </p:nvSpPr>
        <p:spPr>
          <a:xfrm>
            <a:off x="642257" y="230560"/>
            <a:ext cx="914400" cy="461665"/>
          </a:xfrm>
          <a:prstGeom prst="rect">
            <a:avLst/>
          </a:prstGeom>
          <a:noFill/>
        </p:spPr>
        <p:txBody>
          <a:bodyPr wrap="square">
            <a:spAutoFit/>
          </a:bodyPr>
          <a:lstStyle/>
          <a:p>
            <a:r>
              <a:rPr lang="en-US" sz="2400" dirty="0"/>
              <a:t>P. 95</a:t>
            </a:r>
          </a:p>
        </p:txBody>
      </p:sp>
      <p:sp>
        <p:nvSpPr>
          <p:cNvPr id="7" name="TextBox 6">
            <a:extLst>
              <a:ext uri="{FF2B5EF4-FFF2-40B4-BE49-F238E27FC236}">
                <a16:creationId xmlns:a16="http://schemas.microsoft.com/office/drawing/2014/main" id="{889AC2DB-CCAE-487C-A219-EF2CD06C346C}"/>
              </a:ext>
            </a:extLst>
          </p:cNvPr>
          <p:cNvSpPr txBox="1"/>
          <p:nvPr/>
        </p:nvSpPr>
        <p:spPr>
          <a:xfrm>
            <a:off x="3747038" y="199821"/>
            <a:ext cx="6096000" cy="769441"/>
          </a:xfrm>
          <a:prstGeom prst="rect">
            <a:avLst/>
          </a:prstGeom>
          <a:noFill/>
        </p:spPr>
        <p:txBody>
          <a:bodyPr wrap="square">
            <a:spAutoFit/>
          </a:bodyPr>
          <a:lstStyle/>
          <a:p>
            <a:r>
              <a:rPr lang="en-US" sz="4400" dirty="0"/>
              <a:t>“The I in the Internet”</a:t>
            </a:r>
          </a:p>
        </p:txBody>
      </p:sp>
      <p:sp>
        <p:nvSpPr>
          <p:cNvPr id="8" name="Content Placeholder 2">
            <a:extLst>
              <a:ext uri="{FF2B5EF4-FFF2-40B4-BE49-F238E27FC236}">
                <a16:creationId xmlns:a16="http://schemas.microsoft.com/office/drawing/2014/main" id="{800E8C13-DE41-4248-B3AD-288B8A21E2BB}"/>
              </a:ext>
            </a:extLst>
          </p:cNvPr>
          <p:cNvSpPr txBox="1">
            <a:spLocks/>
          </p:cNvSpPr>
          <p:nvPr/>
        </p:nvSpPr>
        <p:spPr>
          <a:xfrm>
            <a:off x="2445314" y="1367362"/>
            <a:ext cx="3624942" cy="1840140"/>
          </a:xfrm>
          <a:prstGeom prst="rect">
            <a:avLst/>
          </a:prstGeom>
          <a:ln w="28575">
            <a:solidFill>
              <a:srgbClr val="FFCA10"/>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800" dirty="0">
                <a:latin typeface="Georgia Pro Light" panose="02040302050405020303" pitchFamily="18" charset="0"/>
                <a:ea typeface="Cambria" panose="02040503050406030204" pitchFamily="18" charset="0"/>
              </a:rPr>
              <a:t>“Writing is my only strategy for making this conflict go away.”</a:t>
            </a:r>
          </a:p>
        </p:txBody>
      </p:sp>
      <p:sp>
        <p:nvSpPr>
          <p:cNvPr id="9" name="Content Placeholder 2">
            <a:extLst>
              <a:ext uri="{FF2B5EF4-FFF2-40B4-BE49-F238E27FC236}">
                <a16:creationId xmlns:a16="http://schemas.microsoft.com/office/drawing/2014/main" id="{71F7FD29-422B-4D51-A96F-920639F5F4DC}"/>
              </a:ext>
            </a:extLst>
          </p:cNvPr>
          <p:cNvSpPr txBox="1">
            <a:spLocks/>
          </p:cNvSpPr>
          <p:nvPr/>
        </p:nvSpPr>
        <p:spPr>
          <a:xfrm>
            <a:off x="6564086" y="1367362"/>
            <a:ext cx="3624942" cy="1840140"/>
          </a:xfrm>
          <a:prstGeom prst="rect">
            <a:avLst/>
          </a:prstGeom>
          <a:ln w="28575">
            <a:solidFill>
              <a:srgbClr val="FFCA10"/>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800" dirty="0">
                <a:latin typeface="Georgia Pro Light" panose="02040302050405020303" pitchFamily="18" charset="0"/>
                <a:ea typeface="Cambria" panose="02040503050406030204" pitchFamily="18" charset="0"/>
              </a:rPr>
              <a:t>“Writing is either a way to shed my self-delusions or a way to develop them.”</a:t>
            </a:r>
          </a:p>
        </p:txBody>
      </p:sp>
      <p:sp>
        <p:nvSpPr>
          <p:cNvPr id="10" name="Content Placeholder 2">
            <a:extLst>
              <a:ext uri="{FF2B5EF4-FFF2-40B4-BE49-F238E27FC236}">
                <a16:creationId xmlns:a16="http://schemas.microsoft.com/office/drawing/2014/main" id="{BBA4FBAC-B55D-4775-A8A5-9B774AD957E8}"/>
              </a:ext>
            </a:extLst>
          </p:cNvPr>
          <p:cNvSpPr txBox="1">
            <a:spLocks/>
          </p:cNvSpPr>
          <p:nvPr/>
        </p:nvSpPr>
        <p:spPr>
          <a:xfrm>
            <a:off x="3580797" y="3728273"/>
            <a:ext cx="5672059" cy="2007353"/>
          </a:xfrm>
          <a:prstGeom prst="rect">
            <a:avLst/>
          </a:prstGeom>
          <a:ln w="28575">
            <a:solidFill>
              <a:srgbClr val="FFCA10"/>
            </a:solidFill>
          </a:ln>
        </p:spPr>
        <p:txBody>
          <a:bodyPr vert="horz" lIns="91440" tIns="45720" rIns="91440" bIns="45720" rtlCol="0" anchor="ctr">
            <a:normAutofit fontScale="925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800" dirty="0">
                <a:latin typeface="Georgia Pro Light" panose="02040302050405020303" pitchFamily="18" charset="0"/>
                <a:ea typeface="Cambria" panose="02040503050406030204" pitchFamily="18" charset="0"/>
              </a:rPr>
              <a:t>“These essays are about the spheres of public imagination that have shaped my understanding of myself, of this country, and of this era.” (intro)</a:t>
            </a:r>
          </a:p>
        </p:txBody>
      </p:sp>
    </p:spTree>
    <p:extLst>
      <p:ext uri="{BB962C8B-B14F-4D97-AF65-F5344CB8AC3E}">
        <p14:creationId xmlns:p14="http://schemas.microsoft.com/office/powerpoint/2010/main" val="3713577397"/>
      </p:ext>
    </p:extLst>
  </p:cSld>
  <p:clrMapOvr>
    <a:masterClrMapping/>
  </p:clrMapOvr>
</p:sld>
</file>

<file path=ppt/theme/theme1.xml><?xml version="1.0" encoding="utf-8"?>
<a:theme xmlns:a="http://schemas.openxmlformats.org/drawingml/2006/main" name="RegattaVTI">
  <a:themeElements>
    <a:clrScheme name="AnalogousFromDarkSeedLeftStep">
      <a:dk1>
        <a:srgbClr val="000000"/>
      </a:dk1>
      <a:lt1>
        <a:srgbClr val="FFFFFF"/>
      </a:lt1>
      <a:dk2>
        <a:srgbClr val="223C26"/>
      </a:dk2>
      <a:lt2>
        <a:srgbClr val="E8E2E2"/>
      </a:lt2>
      <a:accent1>
        <a:srgbClr val="22B1BE"/>
      </a:accent1>
      <a:accent2>
        <a:srgbClr val="14B881"/>
      </a:accent2>
      <a:accent3>
        <a:srgbClr val="21BA47"/>
      </a:accent3>
      <a:accent4>
        <a:srgbClr val="30BA14"/>
      </a:accent4>
      <a:accent5>
        <a:srgbClr val="75B320"/>
      </a:accent5>
      <a:accent6>
        <a:srgbClr val="A6A612"/>
      </a:accent6>
      <a:hlink>
        <a:srgbClr val="578F2F"/>
      </a:hlink>
      <a:folHlink>
        <a:srgbClr val="7F7F7F"/>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AE56BE56EA7C438257DF06C375B8CE" ma:contentTypeVersion="11" ma:contentTypeDescription="Create a new document." ma:contentTypeScope="" ma:versionID="6ffb96e44e015b634ff6cd3e5ab922e7">
  <xsd:schema xmlns:xsd="http://www.w3.org/2001/XMLSchema" xmlns:xs="http://www.w3.org/2001/XMLSchema" xmlns:p="http://schemas.microsoft.com/office/2006/metadata/properties" xmlns:ns3="68bad39b-d808-46e2-9afa-411691b98dc2" xmlns:ns4="4361f080-de2b-466d-bb12-700e66116fb9" targetNamespace="http://schemas.microsoft.com/office/2006/metadata/properties" ma:root="true" ma:fieldsID="7cc71207b8e27ad281f24143450aeb36" ns3:_="" ns4:_="">
    <xsd:import namespace="68bad39b-d808-46e2-9afa-411691b98dc2"/>
    <xsd:import namespace="4361f080-de2b-466d-bb12-700e66116fb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bad39b-d808-46e2-9afa-411691b98d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61f080-de2b-466d-bb12-700e66116f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79F0C9-A849-4469-BF77-935F9C62AA68}">
  <ds:schemaRefs>
    <ds:schemaRef ds:uri="http://schemas.microsoft.com/sharepoint/v3/contenttype/forms"/>
  </ds:schemaRefs>
</ds:datastoreItem>
</file>

<file path=customXml/itemProps2.xml><?xml version="1.0" encoding="utf-8"?>
<ds:datastoreItem xmlns:ds="http://schemas.openxmlformats.org/officeDocument/2006/customXml" ds:itemID="{4573A7E3-8E1E-4674-9E0A-194F780ED1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bad39b-d808-46e2-9afa-411691b98dc2"/>
    <ds:schemaRef ds:uri="4361f080-de2b-466d-bb12-700e66116f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03171E-B3C5-4FD0-A6C6-D8CB9EB12EB6}">
  <ds:schemaRefs>
    <ds:schemaRef ds:uri="http://schemas.microsoft.com/office/2006/metadata/properties"/>
    <ds:schemaRef ds:uri="http://purl.org/dc/elements/1.1/"/>
    <ds:schemaRef ds:uri="http://purl.org/dc/terms/"/>
    <ds:schemaRef ds:uri="http://schemas.microsoft.com/office/2006/documentManagement/types"/>
    <ds:schemaRef ds:uri="68bad39b-d808-46e2-9afa-411691b98dc2"/>
    <ds:schemaRef ds:uri="http://schemas.openxmlformats.org/package/2006/metadata/core-properties"/>
    <ds:schemaRef ds:uri="http://www.w3.org/XML/1998/namespace"/>
    <ds:schemaRef ds:uri="http://purl.org/dc/dcmitype/"/>
    <ds:schemaRef ds:uri="http://schemas.microsoft.com/office/infopath/2007/PartnerControls"/>
    <ds:schemaRef ds:uri="4361f080-de2b-466d-bb12-700e66116fb9"/>
  </ds:schemaRefs>
</ds:datastoreItem>
</file>

<file path=docProps/app.xml><?xml version="1.0" encoding="utf-8"?>
<Properties xmlns="http://schemas.openxmlformats.org/officeDocument/2006/extended-properties" xmlns:vt="http://schemas.openxmlformats.org/officeDocument/2006/docPropsVTypes">
  <TotalTime>476</TotalTime>
  <Words>621</Words>
  <Application>Microsoft Macintosh PowerPoint</Application>
  <PresentationFormat>Widescreen</PresentationFormat>
  <Paragraphs>99</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Georgia Pro</vt:lpstr>
      <vt:lpstr>Georgia Pro Light</vt:lpstr>
      <vt:lpstr>Walbaum Display</vt:lpstr>
      <vt:lpstr>Wingdings</vt:lpstr>
      <vt:lpstr>RegattaVTI</vt:lpstr>
      <vt:lpstr>trick mirror: Reflections on self delusion (2019)</vt:lpstr>
      <vt:lpstr>Personal Essays</vt:lpstr>
      <vt:lpstr>PowerPoint Presentation</vt:lpstr>
      <vt:lpstr>Jia Tolentino</vt:lpstr>
      <vt:lpstr>PowerPoint Presentation</vt:lpstr>
      <vt:lpstr>PowerPoint Presentation</vt:lpstr>
      <vt:lpstr>PowerPoint Presentation</vt:lpstr>
      <vt:lpstr>PowerPoint Presentation</vt:lpstr>
      <vt:lpstr>PowerPoint Presentation</vt:lpstr>
      <vt:lpstr>“Pure Heroines”</vt:lpstr>
      <vt:lpstr>“Pure Heroines”</vt:lpstr>
      <vt:lpstr>“Pure Heroines”</vt:lpstr>
      <vt:lpstr>“The Story of a Generation in 7 Scams”</vt:lpstr>
      <vt:lpstr>trick mirror: Reflections on self delusion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trick mirror: Reflections on self delusion (2019)</dc:title>
  <dc:creator>Godoy, Olivia</dc:creator>
  <cp:lastModifiedBy>Jodie Slothower</cp:lastModifiedBy>
  <cp:revision>3</cp:revision>
  <cp:lastPrinted>2022-02-22T23:37:44Z</cp:lastPrinted>
  <dcterms:created xsi:type="dcterms:W3CDTF">2022-02-22T00:13:55Z</dcterms:created>
  <dcterms:modified xsi:type="dcterms:W3CDTF">2022-03-01T03:56:49Z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0x0101002BAE56BE56EA7C438257DF06C375B8CE</vt:lpwstr>
  </property>
</Properties>
</file>